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4" r:id="rId2"/>
  </p:sldMasterIdLst>
  <p:notesMasterIdLst>
    <p:notesMasterId r:id="rId32"/>
  </p:notesMasterIdLst>
  <p:sldIdLst>
    <p:sldId id="256" r:id="rId3"/>
    <p:sldId id="281" r:id="rId4"/>
    <p:sldId id="288" r:id="rId5"/>
    <p:sldId id="282" r:id="rId6"/>
    <p:sldId id="258" r:id="rId7"/>
    <p:sldId id="284" r:id="rId8"/>
    <p:sldId id="261" r:id="rId9"/>
    <p:sldId id="262" r:id="rId10"/>
    <p:sldId id="263" r:id="rId11"/>
    <p:sldId id="264" r:id="rId12"/>
    <p:sldId id="265" r:id="rId13"/>
    <p:sldId id="270" r:id="rId14"/>
    <p:sldId id="277" r:id="rId15"/>
    <p:sldId id="285" r:id="rId16"/>
    <p:sldId id="294" r:id="rId17"/>
    <p:sldId id="298" r:id="rId18"/>
    <p:sldId id="297" r:id="rId19"/>
    <p:sldId id="286" r:id="rId20"/>
    <p:sldId id="287" r:id="rId21"/>
    <p:sldId id="292" r:id="rId22"/>
    <p:sldId id="293" r:id="rId23"/>
    <p:sldId id="289" r:id="rId24"/>
    <p:sldId id="291" r:id="rId25"/>
    <p:sldId id="290" r:id="rId26"/>
    <p:sldId id="295" r:id="rId27"/>
    <p:sldId id="296" r:id="rId28"/>
    <p:sldId id="278" r:id="rId29"/>
    <p:sldId id="299" r:id="rId30"/>
    <p:sldId id="279"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g23A77k3WsN8DeqqPjoyngfInn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6" autoAdjust="0"/>
    <p:restoredTop sz="94737"/>
  </p:normalViewPr>
  <p:slideViewPr>
    <p:cSldViewPr snapToGrid="0">
      <p:cViewPr>
        <p:scale>
          <a:sx n="95" d="100"/>
          <a:sy n="95" d="100"/>
        </p:scale>
        <p:origin x="63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 name="Google Shape;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5feff872a0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 name="Google Shape;100;g25feff872a0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feff872a0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25feff872a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eff872a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5feff872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feff872a0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25feff872a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5730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eff872a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6" name="Google Shape;186;g25feff872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1487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eff872a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5feff872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167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feff872a0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25feff872a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1081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eff872a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5feff872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2744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eff872a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5feff872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1104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eff872a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5feff872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6283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44e4f72c2_2_276:notes"/>
          <p:cNvSpPr>
            <a:spLocks noGrp="1" noRot="1" noChangeAspect="1"/>
          </p:cNvSpPr>
          <p:nvPr>
            <p:ph type="sldImg" idx="2"/>
          </p:nvPr>
        </p:nvSpPr>
        <p:spPr>
          <a:xfrm>
            <a:off x="787400" y="609600"/>
            <a:ext cx="5283200"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544e4f72c2_2_276:notes"/>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t>This is a picture of a SolidRun ClearCloud 8k (https://www.solid-run.com/product/SRM8040S00D04GE008G00CE), with a Marvell Armada A8040 SoC, which has a quad Cortex-A72. This was the platform demonstrated at Vegas (Wind Turbine demo during the keynote) and Barcelona.</a:t>
            </a:r>
            <a:endParaRPr/>
          </a:p>
        </p:txBody>
      </p:sp>
      <p:sp>
        <p:nvSpPr>
          <p:cNvPr id="329" name="Google Shape;329;g544e4f72c2_2_2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eff872a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25feff872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2071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feff872a0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25feff872a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8832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eff872a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6" name="Google Shape;186;g25feff872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3968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feff872a0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25feff872a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259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eff872a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6" name="Google Shape;186;g25feff872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4704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feff872a0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6" name="Google Shape;186;g25feff872a0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5904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609ef531b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93" name="Google Shape;193;g2609ef531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609ef531b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g2609ef531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7546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609ef531b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g2609ef531b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0050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 name="Google Shape;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feff872a0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25feff872a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569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5feff872a0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g25feff872a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feff872a0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g25feff872a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5feff872a0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 name="Google Shape;88;g25feff872a0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609f1533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 name="Google Shape;94;g2609f1533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0"/>
          <p:cNvSpPr txBox="1">
            <a:spLocks noGrp="1"/>
          </p:cNvSpPr>
          <p:nvPr>
            <p:ph type="ctrTitle"/>
          </p:nvPr>
        </p:nvSpPr>
        <p:spPr>
          <a:xfrm>
            <a:off x="325120" y="1122363"/>
            <a:ext cx="9144000"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p10"/>
          <p:cNvSpPr txBox="1">
            <a:spLocks noGrp="1"/>
          </p:cNvSpPr>
          <p:nvPr>
            <p:ph type="subTitle" idx="1"/>
          </p:nvPr>
        </p:nvSpPr>
        <p:spPr>
          <a:xfrm>
            <a:off x="325120" y="3602038"/>
            <a:ext cx="91440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
        <p:cNvGrpSpPr/>
        <p:nvPr/>
      </p:nvGrpSpPr>
      <p:grpSpPr>
        <a:xfrm>
          <a:off x="0" y="0"/>
          <a:ext cx="0" cy="0"/>
          <a:chOff x="0" y="0"/>
          <a:chExt cx="0" cy="0"/>
        </a:xfrm>
      </p:grpSpPr>
      <p:sp>
        <p:nvSpPr>
          <p:cNvPr id="13" name="Google Shape;13;p13"/>
          <p:cNvSpPr txBox="1">
            <a:spLocks noGrp="1"/>
          </p:cNvSpPr>
          <p:nvPr>
            <p:ph type="title"/>
          </p:nvPr>
        </p:nvSpPr>
        <p:spPr>
          <a:xfrm>
            <a:off x="451152" y="1310639"/>
            <a:ext cx="3932237" cy="127698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3"/>
          <p:cNvSpPr>
            <a:spLocks noGrp="1"/>
          </p:cNvSpPr>
          <p:nvPr>
            <p:ph type="pic" idx="2"/>
          </p:nvPr>
        </p:nvSpPr>
        <p:spPr>
          <a:xfrm>
            <a:off x="4763639" y="1310639"/>
            <a:ext cx="4888361" cy="4559936"/>
          </a:xfrm>
          <a:prstGeom prst="rect">
            <a:avLst/>
          </a:prstGeom>
          <a:noFill/>
          <a:ln>
            <a:noFill/>
          </a:ln>
        </p:spPr>
      </p:sp>
      <p:sp>
        <p:nvSpPr>
          <p:cNvPr id="15" name="Google Shape;15;p13"/>
          <p:cNvSpPr txBox="1">
            <a:spLocks noGrp="1"/>
          </p:cNvSpPr>
          <p:nvPr>
            <p:ph type="body" idx="1"/>
          </p:nvPr>
        </p:nvSpPr>
        <p:spPr>
          <a:xfrm>
            <a:off x="451152" y="2587625"/>
            <a:ext cx="3932237" cy="32829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14"/>
          <p:cNvSpPr txBox="1">
            <a:spLocks noGrp="1"/>
          </p:cNvSpPr>
          <p:nvPr>
            <p:ph type="title"/>
          </p:nvPr>
        </p:nvSpPr>
        <p:spPr>
          <a:xfrm>
            <a:off x="446315" y="853690"/>
            <a:ext cx="8870405"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4"/>
          <p:cNvSpPr txBox="1">
            <a:spLocks noGrp="1"/>
          </p:cNvSpPr>
          <p:nvPr>
            <p:ph type="body" idx="1"/>
          </p:nvPr>
        </p:nvSpPr>
        <p:spPr>
          <a:xfrm>
            <a:off x="446315" y="2278564"/>
            <a:ext cx="8870405" cy="40588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Column Text">
  <p:cSld name="2 Column Text">
    <p:spTree>
      <p:nvGrpSpPr>
        <p:cNvPr id="1" name="Shape 19"/>
        <p:cNvGrpSpPr/>
        <p:nvPr/>
      </p:nvGrpSpPr>
      <p:grpSpPr>
        <a:xfrm>
          <a:off x="0" y="0"/>
          <a:ext cx="0" cy="0"/>
          <a:chOff x="0" y="0"/>
          <a:chExt cx="0" cy="0"/>
        </a:xfrm>
      </p:grpSpPr>
      <p:sp>
        <p:nvSpPr>
          <p:cNvPr id="20" name="Google Shape;20;p15"/>
          <p:cNvSpPr txBox="1">
            <a:spLocks noGrp="1"/>
          </p:cNvSpPr>
          <p:nvPr>
            <p:ph type="body" idx="1"/>
          </p:nvPr>
        </p:nvSpPr>
        <p:spPr>
          <a:xfrm>
            <a:off x="5381470" y="2587625"/>
            <a:ext cx="4393262" cy="32829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 name="Google Shape;21;p15"/>
          <p:cNvSpPr txBox="1">
            <a:spLocks noGrp="1"/>
          </p:cNvSpPr>
          <p:nvPr>
            <p:ph type="body" idx="2"/>
          </p:nvPr>
        </p:nvSpPr>
        <p:spPr>
          <a:xfrm>
            <a:off x="434716" y="2587625"/>
            <a:ext cx="4393262" cy="32829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 name="Google Shape;22;p15"/>
          <p:cNvSpPr txBox="1">
            <a:spLocks noGrp="1"/>
          </p:cNvSpPr>
          <p:nvPr>
            <p:ph type="body" idx="3"/>
          </p:nvPr>
        </p:nvSpPr>
        <p:spPr>
          <a:xfrm>
            <a:off x="434975" y="1589088"/>
            <a:ext cx="4392613" cy="8699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15"/>
          <p:cNvSpPr txBox="1">
            <a:spLocks noGrp="1"/>
          </p:cNvSpPr>
          <p:nvPr>
            <p:ph type="body" idx="4"/>
          </p:nvPr>
        </p:nvSpPr>
        <p:spPr>
          <a:xfrm>
            <a:off x="5366739" y="1589088"/>
            <a:ext cx="4392613" cy="8699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4"/>
        <p:cNvGrpSpPr/>
        <p:nvPr/>
      </p:nvGrpSpPr>
      <p:grpSpPr>
        <a:xfrm>
          <a:off x="0" y="0"/>
          <a:ext cx="0" cy="0"/>
          <a:chOff x="0" y="0"/>
          <a:chExt cx="0" cy="0"/>
        </a:xfrm>
      </p:grpSpPr>
      <p:pic>
        <p:nvPicPr>
          <p:cNvPr id="25" name="Google Shape;25;p17"/>
          <p:cNvPicPr preferRelativeResize="0"/>
          <p:nvPr/>
        </p:nvPicPr>
        <p:blipFill rotWithShape="1">
          <a:blip r:embed="rId2">
            <a:alphaModFix/>
          </a:blip>
          <a:srcRect/>
          <a:stretch/>
        </p:blipFill>
        <p:spPr>
          <a:xfrm>
            <a:off x="380379" y="534800"/>
            <a:ext cx="3786532" cy="2546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609600" y="330200"/>
            <a:ext cx="10972813" cy="812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15"/>
          <p:cNvSpPr txBox="1">
            <a:spLocks noGrp="1"/>
          </p:cNvSpPr>
          <p:nvPr>
            <p:ph type="body" idx="1"/>
          </p:nvPr>
        </p:nvSpPr>
        <p:spPr>
          <a:xfrm>
            <a:off x="609600" y="1676400"/>
            <a:ext cx="10972813" cy="4343400"/>
          </a:xfrm>
          <a:prstGeom prst="rect">
            <a:avLst/>
          </a:prstGeom>
          <a:noFill/>
          <a:ln>
            <a:noFill/>
          </a:ln>
        </p:spPr>
        <p:txBody>
          <a:bodyPr spcFirstLastPara="1" wrap="square" lIns="0" tIns="0" rIns="0" bIns="0" anchor="t" anchorCtr="0">
            <a:noAutofit/>
          </a:bodyPr>
          <a:lstStyle>
            <a:lvl1pPr marL="609585" lvl="0" indent="-406390" algn="l">
              <a:lnSpc>
                <a:spcPct val="90000"/>
              </a:lnSpc>
              <a:spcBef>
                <a:spcPts val="1200"/>
              </a:spcBef>
              <a:spcAft>
                <a:spcPts val="0"/>
              </a:spcAft>
              <a:buSzPts val="1200"/>
              <a:buChar char="•"/>
              <a:defRPr/>
            </a:lvl1pPr>
            <a:lvl2pPr marL="1219170" lvl="1" indent="-406390" algn="l">
              <a:lnSpc>
                <a:spcPct val="90000"/>
              </a:lnSpc>
              <a:spcBef>
                <a:spcPts val="800"/>
              </a:spcBef>
              <a:spcAft>
                <a:spcPts val="0"/>
              </a:spcAft>
              <a:buSzPts val="1200"/>
              <a:buChar char="–"/>
              <a:defRPr/>
            </a:lvl2pPr>
            <a:lvl3pPr marL="1828754" lvl="2" indent="-406390" algn="l">
              <a:lnSpc>
                <a:spcPct val="90000"/>
              </a:lnSpc>
              <a:spcBef>
                <a:spcPts val="667"/>
              </a:spcBef>
              <a:spcAft>
                <a:spcPts val="0"/>
              </a:spcAft>
              <a:buSzPts val="1200"/>
              <a:buChar char="•"/>
              <a:defRPr/>
            </a:lvl3pPr>
            <a:lvl4pPr marL="2438339" lvl="3" indent="-406390" algn="l">
              <a:lnSpc>
                <a:spcPct val="90000"/>
              </a:lnSpc>
              <a:spcBef>
                <a:spcPts val="667"/>
              </a:spcBef>
              <a:spcAft>
                <a:spcPts val="0"/>
              </a:spcAft>
              <a:buSzPts val="1200"/>
              <a:buChar char="–"/>
              <a:defRPr/>
            </a:lvl4pPr>
            <a:lvl5pPr marL="3047924" lvl="4" indent="-406390" algn="l">
              <a:lnSpc>
                <a:spcPct val="90000"/>
              </a:lnSpc>
              <a:spcBef>
                <a:spcPts val="667"/>
              </a:spcBef>
              <a:spcAft>
                <a:spcPts val="0"/>
              </a:spcAft>
              <a:buSzPts val="1200"/>
              <a:buChar char="•"/>
              <a:defRPr/>
            </a:lvl5pPr>
            <a:lvl6pPr marL="3657509" lvl="5" indent="-406390" algn="l">
              <a:lnSpc>
                <a:spcPct val="90000"/>
              </a:lnSpc>
              <a:spcBef>
                <a:spcPts val="667"/>
              </a:spcBef>
              <a:spcAft>
                <a:spcPts val="0"/>
              </a:spcAft>
              <a:buSzPts val="1200"/>
              <a:buChar char="–"/>
              <a:defRPr/>
            </a:lvl6pPr>
            <a:lvl7pPr marL="4267093" lvl="6" indent="-406390" algn="l">
              <a:lnSpc>
                <a:spcPct val="90000"/>
              </a:lnSpc>
              <a:spcBef>
                <a:spcPts val="667"/>
              </a:spcBef>
              <a:spcAft>
                <a:spcPts val="0"/>
              </a:spcAft>
              <a:buSzPts val="1200"/>
              <a:buChar char="•"/>
              <a:defRPr/>
            </a:lvl7pPr>
            <a:lvl8pPr marL="4876678" lvl="7" indent="-406390" algn="l">
              <a:lnSpc>
                <a:spcPct val="90000"/>
              </a:lnSpc>
              <a:spcBef>
                <a:spcPts val="667"/>
              </a:spcBef>
              <a:spcAft>
                <a:spcPts val="0"/>
              </a:spcAft>
              <a:buSzPts val="1200"/>
              <a:buChar char="–"/>
              <a:defRPr/>
            </a:lvl8pPr>
            <a:lvl9pPr marL="5486263" lvl="8" indent="-406390" algn="l">
              <a:lnSpc>
                <a:spcPct val="90000"/>
              </a:lnSpc>
              <a:spcBef>
                <a:spcPts val="667"/>
              </a:spcBef>
              <a:spcAft>
                <a:spcPts val="0"/>
              </a:spcAft>
              <a:buSzPts val="1200"/>
              <a:buChar char="•"/>
              <a:defRPr/>
            </a:lvl9pPr>
          </a:lstStyle>
          <a:p>
            <a:endParaRPr/>
          </a:p>
        </p:txBody>
      </p:sp>
      <p:sp>
        <p:nvSpPr>
          <p:cNvPr id="81" name="Google Shape;81;p15"/>
          <p:cNvSpPr txBox="1">
            <a:spLocks noGrp="1"/>
          </p:cNvSpPr>
          <p:nvPr>
            <p:ph type="dt" idx="10"/>
          </p:nvPr>
        </p:nvSpPr>
        <p:spPr>
          <a:xfrm>
            <a:off x="11074414" y="6883402"/>
            <a:ext cx="1117601" cy="133349"/>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5"/>
          <p:cNvSpPr txBox="1">
            <a:spLocks noGrp="1"/>
          </p:cNvSpPr>
          <p:nvPr>
            <p:ph type="ftr" idx="11"/>
          </p:nvPr>
        </p:nvSpPr>
        <p:spPr>
          <a:xfrm>
            <a:off x="5106498" y="6464301"/>
            <a:ext cx="5181605" cy="149224"/>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5"/>
          <p:cNvSpPr txBox="1">
            <a:spLocks noGrp="1"/>
          </p:cNvSpPr>
          <p:nvPr>
            <p:ph type="sldNum" idx="12"/>
          </p:nvPr>
        </p:nvSpPr>
        <p:spPr>
          <a:xfrm>
            <a:off x="11600360" y="6464301"/>
            <a:ext cx="450851" cy="149224"/>
          </a:xfrm>
          <a:prstGeom prst="rect">
            <a:avLst/>
          </a:prstGeom>
          <a:no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 smtClean="0"/>
              <a:pPr/>
              <a:t>‹#›</a:t>
            </a:fld>
            <a:endParaRPr lang="en"/>
          </a:p>
        </p:txBody>
      </p:sp>
      <p:sp>
        <p:nvSpPr>
          <p:cNvPr id="84" name="Google Shape;84;p15"/>
          <p:cNvSpPr txBox="1">
            <a:spLocks noGrp="1"/>
          </p:cNvSpPr>
          <p:nvPr>
            <p:ph type="body" idx="2"/>
          </p:nvPr>
        </p:nvSpPr>
        <p:spPr>
          <a:xfrm>
            <a:off x="609600" y="1206500"/>
            <a:ext cx="10972813" cy="304800"/>
          </a:xfrm>
          <a:prstGeom prst="rect">
            <a:avLst/>
          </a:prstGeom>
          <a:noFill/>
          <a:ln>
            <a:noFill/>
          </a:ln>
        </p:spPr>
        <p:txBody>
          <a:bodyPr spcFirstLastPara="1" wrap="square" lIns="0" tIns="0" rIns="0" bIns="0" anchor="t" anchorCtr="0">
            <a:noAutofit/>
          </a:bodyPr>
          <a:lstStyle>
            <a:lvl1pPr marL="609585" lvl="0" indent="-304792" algn="l">
              <a:lnSpc>
                <a:spcPct val="90000"/>
              </a:lnSpc>
              <a:spcBef>
                <a:spcPts val="0"/>
              </a:spcBef>
              <a:spcAft>
                <a:spcPts val="0"/>
              </a:spcAft>
              <a:buSzPts val="1200"/>
              <a:buNone/>
              <a:defRPr sz="1867">
                <a:solidFill>
                  <a:schemeClr val="dk1"/>
                </a:solidFill>
              </a:defRPr>
            </a:lvl1pPr>
            <a:lvl2pPr marL="1219170" lvl="1" indent="-304792" algn="l">
              <a:lnSpc>
                <a:spcPct val="90000"/>
              </a:lnSpc>
              <a:spcBef>
                <a:spcPts val="0"/>
              </a:spcBef>
              <a:spcAft>
                <a:spcPts val="0"/>
              </a:spcAft>
              <a:buSzPts val="1400"/>
              <a:buNone/>
              <a:defRPr sz="2000">
                <a:solidFill>
                  <a:schemeClr val="accent4"/>
                </a:solidFill>
              </a:defRPr>
            </a:lvl2pPr>
            <a:lvl3pPr marL="1828754" lvl="2" indent="-304792" algn="l">
              <a:lnSpc>
                <a:spcPct val="90000"/>
              </a:lnSpc>
              <a:spcBef>
                <a:spcPts val="0"/>
              </a:spcBef>
              <a:spcAft>
                <a:spcPts val="0"/>
              </a:spcAft>
              <a:buSzPts val="1400"/>
              <a:buNone/>
              <a:defRPr sz="2000">
                <a:solidFill>
                  <a:schemeClr val="accent4"/>
                </a:solidFill>
              </a:defRPr>
            </a:lvl3pPr>
            <a:lvl4pPr marL="2438339" lvl="3" indent="-304792" algn="l">
              <a:lnSpc>
                <a:spcPct val="90000"/>
              </a:lnSpc>
              <a:spcBef>
                <a:spcPts val="0"/>
              </a:spcBef>
              <a:spcAft>
                <a:spcPts val="0"/>
              </a:spcAft>
              <a:buSzPts val="1400"/>
              <a:buNone/>
              <a:defRPr sz="2000">
                <a:solidFill>
                  <a:schemeClr val="accent4"/>
                </a:solidFill>
              </a:defRPr>
            </a:lvl4pPr>
            <a:lvl5pPr marL="3047924" lvl="4" indent="-304792" algn="l">
              <a:lnSpc>
                <a:spcPct val="90000"/>
              </a:lnSpc>
              <a:spcBef>
                <a:spcPts val="0"/>
              </a:spcBef>
              <a:spcAft>
                <a:spcPts val="0"/>
              </a:spcAft>
              <a:buSzPts val="1400"/>
              <a:buNone/>
              <a:defRPr sz="2000">
                <a:solidFill>
                  <a:schemeClr val="accent4"/>
                </a:solidFill>
              </a:defRPr>
            </a:lvl5pPr>
            <a:lvl6pPr marL="3657509" lvl="5" indent="-304792" algn="l">
              <a:lnSpc>
                <a:spcPct val="90000"/>
              </a:lnSpc>
              <a:spcBef>
                <a:spcPts val="0"/>
              </a:spcBef>
              <a:spcAft>
                <a:spcPts val="0"/>
              </a:spcAft>
              <a:buSzPts val="1400"/>
              <a:buNone/>
              <a:defRPr sz="2000">
                <a:solidFill>
                  <a:schemeClr val="accent4"/>
                </a:solidFill>
              </a:defRPr>
            </a:lvl6pPr>
            <a:lvl7pPr marL="4267093" lvl="6" indent="-304792" algn="l">
              <a:lnSpc>
                <a:spcPct val="90000"/>
              </a:lnSpc>
              <a:spcBef>
                <a:spcPts val="0"/>
              </a:spcBef>
              <a:spcAft>
                <a:spcPts val="0"/>
              </a:spcAft>
              <a:buSzPts val="1400"/>
              <a:buNone/>
              <a:defRPr sz="2000">
                <a:solidFill>
                  <a:schemeClr val="accent4"/>
                </a:solidFill>
              </a:defRPr>
            </a:lvl7pPr>
            <a:lvl8pPr marL="4876678" lvl="7" indent="-304792" algn="l">
              <a:lnSpc>
                <a:spcPct val="90000"/>
              </a:lnSpc>
              <a:spcBef>
                <a:spcPts val="0"/>
              </a:spcBef>
              <a:spcAft>
                <a:spcPts val="0"/>
              </a:spcAft>
              <a:buSzPts val="1400"/>
              <a:buNone/>
              <a:defRPr sz="2000">
                <a:solidFill>
                  <a:schemeClr val="accent4"/>
                </a:solidFill>
              </a:defRPr>
            </a:lvl8pPr>
            <a:lvl9pPr marL="5486263" lvl="8" indent="-304792" algn="l">
              <a:lnSpc>
                <a:spcPct val="90000"/>
              </a:lnSpc>
              <a:spcBef>
                <a:spcPts val="0"/>
              </a:spcBef>
              <a:spcAft>
                <a:spcPts val="0"/>
              </a:spcAft>
              <a:buSzPts val="1400"/>
              <a:buNone/>
              <a:defRPr sz="2000">
                <a:solidFill>
                  <a:schemeClr val="accent4"/>
                </a:solidFill>
              </a:defRPr>
            </a:lvl9pPr>
          </a:lstStyle>
          <a:p>
            <a:endParaRPr/>
          </a:p>
        </p:txBody>
      </p:sp>
    </p:spTree>
    <p:extLst>
      <p:ext uri="{BB962C8B-B14F-4D97-AF65-F5344CB8AC3E}">
        <p14:creationId xmlns:p14="http://schemas.microsoft.com/office/powerpoint/2010/main" val="129535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380379" y="1341120"/>
            <a:ext cx="10515600" cy="85463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380379" y="2418080"/>
            <a:ext cx="10515600" cy="382000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6"/>
        <p:cNvGrpSpPr/>
        <p:nvPr/>
      </p:nvGrpSpPr>
      <p:grpSpPr>
        <a:xfrm>
          <a:off x="0" y="0"/>
          <a:ext cx="0" cy="0"/>
          <a:chOff x="0" y="0"/>
          <a:chExt cx="0" cy="0"/>
        </a:xfrm>
      </p:grpSpPr>
      <p:sp>
        <p:nvSpPr>
          <p:cNvPr id="37" name="Google Shape;37;p16"/>
          <p:cNvSpPr txBox="1">
            <a:spLocks noGrp="1"/>
          </p:cNvSpPr>
          <p:nvPr>
            <p:ph type="body" idx="1"/>
          </p:nvPr>
        </p:nvSpPr>
        <p:spPr>
          <a:xfrm>
            <a:off x="438912" y="1792224"/>
            <a:ext cx="6306662" cy="157771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Font typeface="Arial"/>
              <a:buNone/>
              <a:defRPr sz="2800">
                <a:solidFill>
                  <a:schemeClr val="lt1"/>
                </a:solidFill>
              </a:defRPr>
            </a:lvl1pPr>
            <a:lvl2pPr marL="914400" lvl="1" indent="-381000" algn="l">
              <a:lnSpc>
                <a:spcPct val="90000"/>
              </a:lnSpc>
              <a:spcBef>
                <a:spcPts val="500"/>
              </a:spcBef>
              <a:spcAft>
                <a:spcPts val="0"/>
              </a:spcAft>
              <a:buClr>
                <a:schemeClr val="lt1"/>
              </a:buClr>
              <a:buSzPts val="2400"/>
              <a:buFont typeface="Arial"/>
              <a:buChar char="“"/>
              <a:defRPr>
                <a:solidFill>
                  <a:schemeClr val="lt1"/>
                </a:solidFill>
              </a:defRPr>
            </a:lvl2pPr>
            <a:lvl3pPr marL="1371600" lvl="2" indent="-355600" algn="l">
              <a:lnSpc>
                <a:spcPct val="90000"/>
              </a:lnSpc>
              <a:spcBef>
                <a:spcPts val="500"/>
              </a:spcBef>
              <a:spcAft>
                <a:spcPts val="0"/>
              </a:spcAft>
              <a:buClr>
                <a:schemeClr val="lt1"/>
              </a:buClr>
              <a:buSzPts val="2000"/>
              <a:buFont typeface="Arial"/>
              <a:buChar char="“"/>
              <a:defRPr>
                <a:solidFill>
                  <a:schemeClr val="lt1"/>
                </a:solidFill>
              </a:defRPr>
            </a:lvl3pPr>
            <a:lvl4pPr marL="1828800" lvl="3" indent="-342900" algn="l">
              <a:lnSpc>
                <a:spcPct val="90000"/>
              </a:lnSpc>
              <a:spcBef>
                <a:spcPts val="500"/>
              </a:spcBef>
              <a:spcAft>
                <a:spcPts val="0"/>
              </a:spcAft>
              <a:buClr>
                <a:schemeClr val="lt1"/>
              </a:buClr>
              <a:buSzPts val="1800"/>
              <a:buFont typeface="Arial"/>
              <a:buChar char="“"/>
              <a:defRPr>
                <a:solidFill>
                  <a:schemeClr val="lt1"/>
                </a:solidFill>
              </a:defRPr>
            </a:lvl4pPr>
            <a:lvl5pPr marL="2286000" lvl="4" indent="-342900" algn="l">
              <a:lnSpc>
                <a:spcPct val="90000"/>
              </a:lnSpc>
              <a:spcBef>
                <a:spcPts val="500"/>
              </a:spcBef>
              <a:spcAft>
                <a:spcPts val="0"/>
              </a:spcAft>
              <a:buClr>
                <a:schemeClr val="lt1"/>
              </a:buClr>
              <a:buSzPts val="1800"/>
              <a:buFont typeface="Arial"/>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6"/>
          <p:cNvSpPr txBox="1">
            <a:spLocks noGrp="1"/>
          </p:cNvSpPr>
          <p:nvPr>
            <p:ph type="body" idx="2"/>
          </p:nvPr>
        </p:nvSpPr>
        <p:spPr>
          <a:xfrm>
            <a:off x="766819" y="3641711"/>
            <a:ext cx="4581144" cy="2743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6"/>
        <p:cNvGrpSpPr/>
        <p:nvPr/>
      </p:nvGrpSpPr>
      <p:grpSpPr>
        <a:xfrm>
          <a:off x="0" y="0"/>
          <a:ext cx="0" cy="0"/>
          <a:chOff x="0" y="0"/>
          <a:chExt cx="0" cy="0"/>
        </a:xfrm>
      </p:grpSpPr>
      <p:sp>
        <p:nvSpPr>
          <p:cNvPr id="17" name="Google Shape;17;p14"/>
          <p:cNvSpPr txBox="1">
            <a:spLocks noGrp="1"/>
          </p:cNvSpPr>
          <p:nvPr>
            <p:ph type="title"/>
          </p:nvPr>
        </p:nvSpPr>
        <p:spPr>
          <a:xfrm>
            <a:off x="446315" y="853690"/>
            <a:ext cx="8870405"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4"/>
          <p:cNvSpPr txBox="1">
            <a:spLocks noGrp="1"/>
          </p:cNvSpPr>
          <p:nvPr>
            <p:ph type="body" idx="1"/>
          </p:nvPr>
        </p:nvSpPr>
        <p:spPr>
          <a:xfrm>
            <a:off x="446315" y="2278564"/>
            <a:ext cx="8870405" cy="40588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75427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80379" y="1341120"/>
            <a:ext cx="10515600" cy="85463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80379" y="2418080"/>
            <a:ext cx="10515600" cy="382000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 name="Google Shape;8;p9"/>
          <p:cNvPicPr preferRelativeResize="0"/>
          <p:nvPr/>
        </p:nvPicPr>
        <p:blipFill rotWithShape="1">
          <a:blip r:embed="rId9">
            <a:alphaModFix/>
          </a:blip>
          <a:srcRect/>
          <a:stretch/>
        </p:blipFill>
        <p:spPr>
          <a:xfrm>
            <a:off x="380379" y="534800"/>
            <a:ext cx="3786532" cy="25466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6"/>
        <p:cNvGrpSpPr/>
        <p:nvPr/>
      </p:nvGrpSpPr>
      <p:grpSpPr>
        <a:xfrm>
          <a:off x="0" y="0"/>
          <a:ext cx="0" cy="0"/>
          <a:chOff x="0" y="0"/>
          <a:chExt cx="0" cy="0"/>
        </a:xfrm>
      </p:grpSpPr>
      <p:pic>
        <p:nvPicPr>
          <p:cNvPr id="27" name="Google Shape;27;p11"/>
          <p:cNvPicPr preferRelativeResize="0"/>
          <p:nvPr/>
        </p:nvPicPr>
        <p:blipFill rotWithShape="1">
          <a:blip r:embed="rId6">
            <a:alphaModFix/>
          </a:blip>
          <a:srcRect t="1935" b="1933"/>
          <a:stretch/>
        </p:blipFill>
        <p:spPr>
          <a:xfrm flipH="1">
            <a:off x="5064626" y="-1364198"/>
            <a:ext cx="8284029" cy="8222198"/>
          </a:xfrm>
          <a:custGeom>
            <a:avLst/>
            <a:gdLst/>
            <a:ahLst/>
            <a:cxnLst/>
            <a:rect l="l" t="t" r="r" b="b"/>
            <a:pathLst>
              <a:path w="7309494" h="7254937" extrusionOk="0">
                <a:moveTo>
                  <a:pt x="7309494" y="0"/>
                </a:moveTo>
                <a:lnTo>
                  <a:pt x="0" y="0"/>
                </a:lnTo>
                <a:lnTo>
                  <a:pt x="0" y="7254937"/>
                </a:lnTo>
                <a:lnTo>
                  <a:pt x="7309494" y="7254937"/>
                </a:lnTo>
                <a:close/>
              </a:path>
            </a:pathLst>
          </a:custGeom>
          <a:noFill/>
          <a:ln>
            <a:noFill/>
          </a:ln>
        </p:spPr>
      </p:pic>
      <p:sp>
        <p:nvSpPr>
          <p:cNvPr id="28" name="Google Shape;28;p11"/>
          <p:cNvSpPr/>
          <p:nvPr/>
        </p:nvSpPr>
        <p:spPr>
          <a:xfrm rot="10800000">
            <a:off x="0" y="-662504"/>
            <a:ext cx="13332794" cy="8422671"/>
          </a:xfrm>
          <a:custGeom>
            <a:avLst/>
            <a:gdLst/>
            <a:ahLst/>
            <a:cxnLst/>
            <a:rect l="l" t="t" r="r" b="b"/>
            <a:pathLst>
              <a:path w="10873127" h="6868836" extrusionOk="0">
                <a:moveTo>
                  <a:pt x="10873127" y="6868836"/>
                </a:moveTo>
                <a:lnTo>
                  <a:pt x="0" y="6868836"/>
                </a:lnTo>
                <a:lnTo>
                  <a:pt x="6863947" y="0"/>
                </a:lnTo>
                <a:lnTo>
                  <a:pt x="10873127" y="0"/>
                </a:lnTo>
                <a:close/>
              </a:path>
            </a:pathLst>
          </a:custGeom>
          <a:gradFill>
            <a:gsLst>
              <a:gs pos="0">
                <a:srgbClr val="005BF9"/>
              </a:gs>
              <a:gs pos="22000">
                <a:srgbClr val="005BF9"/>
              </a:gs>
              <a:gs pos="100000">
                <a:srgbClr val="001459"/>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pic>
        <p:nvPicPr>
          <p:cNvPr id="29" name="Google Shape;29;p11"/>
          <p:cNvPicPr preferRelativeResize="0"/>
          <p:nvPr/>
        </p:nvPicPr>
        <p:blipFill rotWithShape="1">
          <a:blip r:embed="rId7">
            <a:alphaModFix/>
          </a:blip>
          <a:srcRect/>
          <a:stretch/>
        </p:blipFill>
        <p:spPr>
          <a:xfrm>
            <a:off x="380379" y="534800"/>
            <a:ext cx="3786532" cy="254669"/>
          </a:xfrm>
          <a:prstGeom prst="rect">
            <a:avLst/>
          </a:prstGeom>
          <a:noFill/>
          <a:ln>
            <a:noFill/>
          </a:ln>
        </p:spPr>
      </p:pic>
      <p:sp>
        <p:nvSpPr>
          <p:cNvPr id="30" name="Google Shape;30;p11"/>
          <p:cNvSpPr txBox="1">
            <a:spLocks noGrp="1"/>
          </p:cNvSpPr>
          <p:nvPr>
            <p:ph type="title"/>
          </p:nvPr>
        </p:nvSpPr>
        <p:spPr>
          <a:xfrm>
            <a:off x="380379" y="1341120"/>
            <a:ext cx="10515600" cy="85463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 name="Google Shape;31;p11"/>
          <p:cNvSpPr txBox="1">
            <a:spLocks noGrp="1"/>
          </p:cNvSpPr>
          <p:nvPr>
            <p:ph type="body" idx="1"/>
          </p:nvPr>
        </p:nvSpPr>
        <p:spPr>
          <a:xfrm>
            <a:off x="380379" y="2418080"/>
            <a:ext cx="10515600" cy="382000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2" name="Google Shape;32;p11"/>
          <p:cNvPicPr preferRelativeResize="0"/>
          <p:nvPr/>
        </p:nvPicPr>
        <p:blipFill rotWithShape="1">
          <a:blip r:embed="rId8">
            <a:alphaModFix/>
          </a:blip>
          <a:srcRect/>
          <a:stretch/>
        </p:blipFill>
        <p:spPr>
          <a:xfrm>
            <a:off x="5222595" y="119831"/>
            <a:ext cx="7581340" cy="68579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5" r:id="rId1"/>
    <p:sldLayoutId id="2147483656"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mailto:eric.nielsen@Broadcom.co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43" name="Google Shape;43;p1"/>
          <p:cNvPicPr preferRelativeResize="0"/>
          <p:nvPr/>
        </p:nvPicPr>
        <p:blipFill rotWithShape="1">
          <a:blip r:embed="rId3">
            <a:alphaModFix/>
          </a:blip>
          <a:srcRect/>
          <a:stretch/>
        </p:blipFill>
        <p:spPr>
          <a:xfrm>
            <a:off x="2467" y="0"/>
            <a:ext cx="12187065" cy="6858000"/>
          </a:xfrm>
          <a:prstGeom prst="rect">
            <a:avLst/>
          </a:prstGeom>
          <a:noFill/>
          <a:ln>
            <a:noFill/>
          </a:ln>
        </p:spPr>
      </p:pic>
      <p:sp>
        <p:nvSpPr>
          <p:cNvPr id="44" name="Google Shape;44;p1"/>
          <p:cNvSpPr txBox="1">
            <a:spLocks noGrp="1"/>
          </p:cNvSpPr>
          <p:nvPr>
            <p:ph type="ctrTitle"/>
          </p:nvPr>
        </p:nvSpPr>
        <p:spPr>
          <a:xfrm>
            <a:off x="325120" y="1122363"/>
            <a:ext cx="7743842" cy="23876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1100"/>
              <a:buFont typeface="Arial"/>
              <a:buNone/>
            </a:pPr>
            <a:r>
              <a:rPr lang="en-US" dirty="0"/>
              <a:t>Advanced lab: Using ChatGPT to write </a:t>
            </a:r>
            <a:r>
              <a:rPr lang="en-US" dirty="0" err="1"/>
              <a:t>Powershell</a:t>
            </a:r>
            <a:r>
              <a:rPr lang="en-US" dirty="0"/>
              <a:t> Automation</a:t>
            </a:r>
            <a:endParaRPr dirty="0"/>
          </a:p>
        </p:txBody>
      </p:sp>
      <p:sp>
        <p:nvSpPr>
          <p:cNvPr id="45" name="Google Shape;45;p1"/>
          <p:cNvSpPr txBox="1">
            <a:spLocks noGrp="1"/>
          </p:cNvSpPr>
          <p:nvPr>
            <p:ph type="subTitle" idx="1"/>
          </p:nvPr>
        </p:nvSpPr>
        <p:spPr>
          <a:xfrm>
            <a:off x="325120" y="3602038"/>
            <a:ext cx="7743842" cy="16557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dirty="0"/>
              <a:t>By Eric Nielsen</a:t>
            </a:r>
            <a:endParaRPr dirty="0"/>
          </a:p>
        </p:txBody>
      </p:sp>
      <p:pic>
        <p:nvPicPr>
          <p:cNvPr id="46" name="Google Shape;46;p1"/>
          <p:cNvPicPr preferRelativeResize="0"/>
          <p:nvPr/>
        </p:nvPicPr>
        <p:blipFill rotWithShape="1">
          <a:blip r:embed="rId4">
            <a:alphaModFix/>
          </a:blip>
          <a:srcRect/>
          <a:stretch/>
        </p:blipFill>
        <p:spPr>
          <a:xfrm>
            <a:off x="380379" y="534800"/>
            <a:ext cx="3786532" cy="2546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2609f153347_0_0"/>
          <p:cNvSpPr txBox="1">
            <a:spLocks noGrp="1"/>
          </p:cNvSpPr>
          <p:nvPr>
            <p:ph type="title"/>
          </p:nvPr>
        </p:nvSpPr>
        <p:spPr>
          <a:xfrm>
            <a:off x="380379" y="1341120"/>
            <a:ext cx="10515600" cy="854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dirty="0"/>
              <a:t>Lab #1</a:t>
            </a:r>
            <a:endParaRPr dirty="0"/>
          </a:p>
        </p:txBody>
      </p:sp>
      <p:sp>
        <p:nvSpPr>
          <p:cNvPr id="97" name="Google Shape;97;g2609f153347_0_0"/>
          <p:cNvSpPr txBox="1">
            <a:spLocks noGrp="1"/>
          </p:cNvSpPr>
          <p:nvPr>
            <p:ph type="body" idx="1"/>
          </p:nvPr>
        </p:nvSpPr>
        <p:spPr>
          <a:xfrm>
            <a:off x="380379" y="2418080"/>
            <a:ext cx="10515600" cy="3819900"/>
          </a:xfrm>
          <a:prstGeom prst="rect">
            <a:avLst/>
          </a:prstGeom>
          <a:noFill/>
          <a:ln>
            <a:noFill/>
          </a:ln>
        </p:spPr>
        <p:txBody>
          <a:bodyPr spcFirstLastPara="1" wrap="square" lIns="91425" tIns="45700" rIns="91425" bIns="45700" anchor="t" anchorCtr="0">
            <a:normAutofit fontScale="92500" lnSpcReduction="20000"/>
          </a:bodyPr>
          <a:lstStyle/>
          <a:p>
            <a:pPr marL="63500" lvl="0" indent="0" algn="l" rtl="0">
              <a:lnSpc>
                <a:spcPct val="90000"/>
              </a:lnSpc>
              <a:spcBef>
                <a:spcPts val="0"/>
              </a:spcBef>
              <a:spcAft>
                <a:spcPts val="0"/>
              </a:spcAft>
              <a:buSzPts val="1800"/>
              <a:buNone/>
            </a:pPr>
            <a:r>
              <a:rPr lang="en-US" dirty="0"/>
              <a:t>Have the AI write Hello world in each of these Languages</a:t>
            </a:r>
          </a:p>
          <a:p>
            <a:pPr marL="228600" lvl="0" indent="-165100" algn="l" rtl="0">
              <a:lnSpc>
                <a:spcPct val="90000"/>
              </a:lnSpc>
              <a:spcBef>
                <a:spcPts val="0"/>
              </a:spcBef>
              <a:spcAft>
                <a:spcPts val="0"/>
              </a:spcAft>
              <a:buSzPts val="1800"/>
              <a:buChar char="•"/>
            </a:pPr>
            <a:endParaRPr lang="en-US" dirty="0"/>
          </a:p>
          <a:p>
            <a:pPr marL="228600" lvl="0" indent="-228600" algn="l" rtl="0">
              <a:lnSpc>
                <a:spcPct val="90000"/>
              </a:lnSpc>
              <a:spcBef>
                <a:spcPts val="0"/>
              </a:spcBef>
              <a:spcAft>
                <a:spcPts val="0"/>
              </a:spcAft>
              <a:buSzPts val="2800"/>
              <a:buChar char="•"/>
            </a:pPr>
            <a:r>
              <a:rPr lang="en-US" dirty="0"/>
              <a:t>Python</a:t>
            </a:r>
          </a:p>
          <a:p>
            <a:pPr marL="228600" lvl="0" indent="-228600" algn="l" rtl="0">
              <a:lnSpc>
                <a:spcPct val="90000"/>
              </a:lnSpc>
              <a:spcBef>
                <a:spcPts val="0"/>
              </a:spcBef>
              <a:spcAft>
                <a:spcPts val="0"/>
              </a:spcAft>
              <a:buSzPts val="2800"/>
              <a:buChar char="•"/>
            </a:pPr>
            <a:r>
              <a:rPr lang="en-US" dirty="0" err="1"/>
              <a:t>Javascript</a:t>
            </a:r>
            <a:endParaRPr lang="en-US" dirty="0"/>
          </a:p>
          <a:p>
            <a:pPr marL="228600" lvl="0" indent="-228600" algn="l" rtl="0">
              <a:lnSpc>
                <a:spcPct val="90000"/>
              </a:lnSpc>
              <a:spcBef>
                <a:spcPts val="0"/>
              </a:spcBef>
              <a:spcAft>
                <a:spcPts val="0"/>
              </a:spcAft>
              <a:buSzPts val="2800"/>
              <a:buChar char="•"/>
            </a:pPr>
            <a:r>
              <a:rPr lang="en-US" dirty="0"/>
              <a:t>Java</a:t>
            </a:r>
          </a:p>
          <a:p>
            <a:pPr marL="228600" lvl="0" indent="-228600" algn="l" rtl="0">
              <a:lnSpc>
                <a:spcPct val="90000"/>
              </a:lnSpc>
              <a:spcBef>
                <a:spcPts val="0"/>
              </a:spcBef>
              <a:spcAft>
                <a:spcPts val="0"/>
              </a:spcAft>
              <a:buSzPts val="2800"/>
              <a:buChar char="•"/>
            </a:pPr>
            <a:r>
              <a:rPr lang="en-US" dirty="0"/>
              <a:t>C</a:t>
            </a:r>
          </a:p>
          <a:p>
            <a:pPr marL="228600" lvl="0" indent="-228600" algn="l" rtl="0">
              <a:lnSpc>
                <a:spcPct val="90000"/>
              </a:lnSpc>
              <a:spcBef>
                <a:spcPts val="0"/>
              </a:spcBef>
              <a:spcAft>
                <a:spcPts val="0"/>
              </a:spcAft>
              <a:buSzPts val="2800"/>
              <a:buChar char="•"/>
            </a:pPr>
            <a:r>
              <a:rPr lang="en-US" dirty="0"/>
              <a:t>C++</a:t>
            </a:r>
          </a:p>
          <a:p>
            <a:pPr marL="228600" lvl="0" indent="-228600" algn="l" rtl="0">
              <a:lnSpc>
                <a:spcPct val="90000"/>
              </a:lnSpc>
              <a:spcBef>
                <a:spcPts val="0"/>
              </a:spcBef>
              <a:spcAft>
                <a:spcPts val="0"/>
              </a:spcAft>
              <a:buSzPts val="2800"/>
              <a:buChar char="•"/>
            </a:pPr>
            <a:r>
              <a:rPr lang="en-US" dirty="0"/>
              <a:t>C#</a:t>
            </a:r>
          </a:p>
          <a:p>
            <a:pPr marL="228600" lvl="0" indent="-228600" algn="l" rtl="0">
              <a:lnSpc>
                <a:spcPct val="90000"/>
              </a:lnSpc>
              <a:spcBef>
                <a:spcPts val="0"/>
              </a:spcBef>
              <a:spcAft>
                <a:spcPts val="0"/>
              </a:spcAft>
              <a:buSzPts val="2800"/>
              <a:buChar char="•"/>
            </a:pPr>
            <a:r>
              <a:rPr lang="en-US" dirty="0"/>
              <a:t>TypeScript</a:t>
            </a:r>
          </a:p>
          <a:p>
            <a:pPr marL="228600" lvl="0" indent="-228600" algn="l" rtl="0">
              <a:lnSpc>
                <a:spcPct val="90000"/>
              </a:lnSpc>
              <a:spcBef>
                <a:spcPts val="0"/>
              </a:spcBef>
              <a:spcAft>
                <a:spcPts val="0"/>
              </a:spcAft>
              <a:buSzPts val="2800"/>
              <a:buChar char="•"/>
            </a:pPr>
            <a:r>
              <a:rPr lang="en-US" dirty="0"/>
              <a:t>Go (Golang) </a:t>
            </a:r>
          </a:p>
          <a:p>
            <a:pPr marL="228600" lvl="0" indent="-228600" algn="l" rtl="0">
              <a:lnSpc>
                <a:spcPct val="90000"/>
              </a:lnSpc>
              <a:spcBef>
                <a:spcPts val="0"/>
              </a:spcBef>
              <a:spcAft>
                <a:spcPts val="0"/>
              </a:spcAft>
              <a:buSzPts val="2800"/>
              <a:buChar char="•"/>
            </a:pPr>
            <a:endParaRPr lang="en-US" dirty="0"/>
          </a:p>
          <a:p>
            <a:pPr marL="228600" lvl="0" indent="-228600" algn="l" rtl="0">
              <a:lnSpc>
                <a:spcPct val="90000"/>
              </a:lnSpc>
              <a:spcBef>
                <a:spcPts val="0"/>
              </a:spcBef>
              <a:spcAft>
                <a:spcPts val="0"/>
              </a:spcAft>
              <a:buSzPts val="2800"/>
              <a:buChar char="•"/>
            </a:pPr>
            <a:r>
              <a:rPr lang="en-US" dirty="0"/>
              <a:t>Don’t forget that you can request the AI to convert one language to another. For example “rewrite this code in [Java]”</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5feff872a0_1_11"/>
          <p:cNvSpPr txBox="1">
            <a:spLocks noGrp="1"/>
          </p:cNvSpPr>
          <p:nvPr>
            <p:ph type="title"/>
          </p:nvPr>
        </p:nvSpPr>
        <p:spPr>
          <a:xfrm>
            <a:off x="380379" y="1341120"/>
            <a:ext cx="10515600" cy="854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dirty="0"/>
              <a:t>User Rolls and Modifications</a:t>
            </a:r>
            <a:endParaRPr dirty="0"/>
          </a:p>
        </p:txBody>
      </p:sp>
      <p:sp>
        <p:nvSpPr>
          <p:cNvPr id="103" name="Google Shape;103;g25feff872a0_1_11"/>
          <p:cNvSpPr txBox="1">
            <a:spLocks noGrp="1"/>
          </p:cNvSpPr>
          <p:nvPr>
            <p:ph type="body" idx="1"/>
          </p:nvPr>
        </p:nvSpPr>
        <p:spPr>
          <a:xfrm>
            <a:off x="380379" y="2418080"/>
            <a:ext cx="10515600" cy="3819900"/>
          </a:xfrm>
          <a:prstGeom prst="rect">
            <a:avLst/>
          </a:prstGeom>
          <a:noFill/>
          <a:ln>
            <a:noFill/>
          </a:ln>
        </p:spPr>
        <p:txBody>
          <a:bodyPr spcFirstLastPara="1" wrap="square" lIns="91425" tIns="45700" rIns="91425" bIns="45700" anchor="t" anchorCtr="0">
            <a:normAutofit/>
          </a:bodyPr>
          <a:lstStyle/>
          <a:p>
            <a:pPr marL="228600" lvl="0" indent="-165100" algn="l" rtl="0">
              <a:lnSpc>
                <a:spcPct val="90000"/>
              </a:lnSpc>
              <a:spcBef>
                <a:spcPts val="0"/>
              </a:spcBef>
              <a:spcAft>
                <a:spcPts val="0"/>
              </a:spcAft>
              <a:buSzPts val="1800"/>
              <a:buChar char="•"/>
            </a:pPr>
            <a:r>
              <a:rPr lang="en-US" dirty="0"/>
              <a:t>When having the AI help you write code, you should be specific as to what Roll you want the AI to write in.  Further, ask the AI to add other modifications</a:t>
            </a:r>
          </a:p>
          <a:p>
            <a:pPr marL="228600" lvl="0" indent="-165100" algn="l" rtl="0">
              <a:lnSpc>
                <a:spcPct val="90000"/>
              </a:lnSpc>
              <a:spcBef>
                <a:spcPts val="0"/>
              </a:spcBef>
              <a:spcAft>
                <a:spcPts val="0"/>
              </a:spcAft>
              <a:buSzPts val="1800"/>
              <a:buChar char="•"/>
            </a:pPr>
            <a:endParaRPr lang="en-US" dirty="0"/>
          </a:p>
          <a:p>
            <a:pPr marL="228600" lvl="0" indent="-165100" algn="l" rtl="0">
              <a:lnSpc>
                <a:spcPct val="90000"/>
              </a:lnSpc>
              <a:spcBef>
                <a:spcPts val="0"/>
              </a:spcBef>
              <a:spcAft>
                <a:spcPts val="0"/>
              </a:spcAft>
              <a:buSzPts val="1800"/>
              <a:buChar char="•"/>
            </a:pPr>
            <a:r>
              <a:rPr lang="en-US" dirty="0"/>
              <a:t>Write the code as a beginner or as an expert.  </a:t>
            </a:r>
          </a:p>
          <a:p>
            <a:pPr marL="228600" lvl="0" indent="-165100" algn="l" rtl="0">
              <a:lnSpc>
                <a:spcPct val="90000"/>
              </a:lnSpc>
              <a:spcBef>
                <a:spcPts val="0"/>
              </a:spcBef>
              <a:spcAft>
                <a:spcPts val="0"/>
              </a:spcAft>
              <a:buSzPts val="1800"/>
              <a:buChar char="•"/>
            </a:pPr>
            <a:r>
              <a:rPr lang="en-US" dirty="0"/>
              <a:t>Follow best coding practices for the language of choice</a:t>
            </a:r>
          </a:p>
          <a:p>
            <a:pPr marL="228600" lvl="0" indent="-165100" algn="l" rtl="0">
              <a:lnSpc>
                <a:spcPct val="90000"/>
              </a:lnSpc>
              <a:spcBef>
                <a:spcPts val="0"/>
              </a:spcBef>
              <a:spcAft>
                <a:spcPts val="0"/>
              </a:spcAft>
              <a:buSzPts val="1800"/>
              <a:buChar char="•"/>
            </a:pPr>
            <a:r>
              <a:rPr lang="en-US" dirty="0"/>
              <a:t>Explain how the code works</a:t>
            </a:r>
          </a:p>
          <a:p>
            <a:pPr marL="228600" lvl="0" indent="-165100" algn="l" rtl="0">
              <a:lnSpc>
                <a:spcPct val="90000"/>
              </a:lnSpc>
              <a:spcBef>
                <a:spcPts val="0"/>
              </a:spcBef>
              <a:spcAft>
                <a:spcPts val="0"/>
              </a:spcAft>
              <a:buSzPts val="1800"/>
              <a:buChar char="•"/>
            </a:pPr>
            <a:r>
              <a:rPr lang="en-US" dirty="0"/>
              <a:t>Document the Code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5feff872a0_0_104"/>
          <p:cNvSpPr txBox="1">
            <a:spLocks noGrp="1"/>
          </p:cNvSpPr>
          <p:nvPr>
            <p:ph type="title"/>
          </p:nvPr>
        </p:nvSpPr>
        <p:spPr>
          <a:xfrm>
            <a:off x="439440" y="1245576"/>
            <a:ext cx="88704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Lab #2.  </a:t>
            </a:r>
            <a:endParaRPr dirty="0"/>
          </a:p>
        </p:txBody>
      </p:sp>
      <p:sp>
        <p:nvSpPr>
          <p:cNvPr id="134" name="Google Shape;134;g25feff872a0_0_104"/>
          <p:cNvSpPr txBox="1">
            <a:spLocks noGrp="1"/>
          </p:cNvSpPr>
          <p:nvPr>
            <p:ph type="body" idx="1"/>
          </p:nvPr>
        </p:nvSpPr>
        <p:spPr>
          <a:xfrm>
            <a:off x="1135380" y="2232660"/>
            <a:ext cx="7353300" cy="4198619"/>
          </a:xfrm>
          <a:prstGeom prst="rect">
            <a:avLst/>
          </a:prstGeom>
          <a:noFill/>
          <a:ln>
            <a:noFill/>
          </a:ln>
        </p:spPr>
        <p:txBody>
          <a:bodyPr spcFirstLastPara="1" wrap="square" lIns="91425" tIns="45700" rIns="91425" bIns="45700" anchor="t" anchorCtr="0">
            <a:normAutofit lnSpcReduction="10000"/>
          </a:bodyPr>
          <a:lstStyle/>
          <a:p>
            <a:pPr marL="228600" lvl="0" indent="-165100" algn="l" rtl="0">
              <a:lnSpc>
                <a:spcPct val="90000"/>
              </a:lnSpc>
              <a:spcBef>
                <a:spcPts val="0"/>
              </a:spcBef>
              <a:spcAft>
                <a:spcPts val="0"/>
              </a:spcAft>
              <a:buSzPts val="1800"/>
              <a:buChar char="•"/>
            </a:pPr>
            <a:r>
              <a:rPr lang="en-US" dirty="0"/>
              <a:t>Ask the AI to rewrite the Hello World with each and then all of these modifications:</a:t>
            </a:r>
            <a:br>
              <a:rPr lang="en-US" dirty="0"/>
            </a:br>
            <a:br>
              <a:rPr lang="en-US" dirty="0"/>
            </a:br>
            <a:r>
              <a:rPr lang="en-US" dirty="0"/>
              <a:t>Write the code as a beginner or as an expert.  </a:t>
            </a:r>
          </a:p>
          <a:p>
            <a:pPr marL="228600" lvl="0" indent="-165100" algn="l" rtl="0">
              <a:lnSpc>
                <a:spcPct val="90000"/>
              </a:lnSpc>
              <a:spcBef>
                <a:spcPts val="0"/>
              </a:spcBef>
              <a:spcAft>
                <a:spcPts val="0"/>
              </a:spcAft>
              <a:buSzPts val="1800"/>
              <a:buChar char="•"/>
            </a:pPr>
            <a:r>
              <a:rPr lang="en-US" dirty="0"/>
              <a:t>Follow best coding practices for the language of choice</a:t>
            </a:r>
          </a:p>
          <a:p>
            <a:pPr marL="228600" lvl="0" indent="-165100" algn="l" rtl="0">
              <a:lnSpc>
                <a:spcPct val="90000"/>
              </a:lnSpc>
              <a:spcBef>
                <a:spcPts val="0"/>
              </a:spcBef>
              <a:spcAft>
                <a:spcPts val="0"/>
              </a:spcAft>
              <a:buSzPts val="1800"/>
              <a:buChar char="•"/>
            </a:pPr>
            <a:r>
              <a:rPr lang="en-US" dirty="0"/>
              <a:t>Explain how the code works</a:t>
            </a:r>
          </a:p>
          <a:p>
            <a:pPr marL="228600" lvl="0" indent="-165100" algn="l" rtl="0">
              <a:lnSpc>
                <a:spcPct val="90000"/>
              </a:lnSpc>
              <a:spcBef>
                <a:spcPts val="0"/>
              </a:spcBef>
              <a:spcAft>
                <a:spcPts val="0"/>
              </a:spcAft>
              <a:buSzPts val="1800"/>
              <a:buChar char="•"/>
            </a:pPr>
            <a:r>
              <a:rPr lang="en-US" dirty="0"/>
              <a:t>Document the Code</a:t>
            </a:r>
          </a:p>
          <a:p>
            <a:pPr marL="228600" lvl="0" indent="-50800" algn="l" rtl="0">
              <a:lnSpc>
                <a:spcPct val="90000"/>
              </a:lnSpc>
              <a:spcBef>
                <a:spcPts val="0"/>
              </a:spcBef>
              <a:spcAft>
                <a:spcPts val="0"/>
              </a:spcAft>
              <a:buClr>
                <a:schemeClr val="dk1"/>
              </a:buClr>
              <a:buSzPct val="39285"/>
              <a:buNone/>
            </a:pPr>
            <a:endParaRPr lang="en-US" dirty="0"/>
          </a:p>
          <a:p>
            <a:pPr marL="228600" lvl="0" indent="-50800" algn="l" rtl="0">
              <a:lnSpc>
                <a:spcPct val="90000"/>
              </a:lnSpc>
              <a:spcBef>
                <a:spcPts val="0"/>
              </a:spcBef>
              <a:spcAft>
                <a:spcPts val="0"/>
              </a:spcAft>
              <a:buClr>
                <a:schemeClr val="dk1"/>
              </a:buClr>
              <a:buSzPct val="39285"/>
              <a:buNone/>
            </a:pPr>
            <a:r>
              <a:rPr lang="en-US" dirty="0"/>
              <a:t>How did the code change</a:t>
            </a:r>
          </a:p>
          <a:p>
            <a:pPr marL="228600" lvl="0" indent="-50800" algn="l" rtl="0">
              <a:lnSpc>
                <a:spcPct val="90000"/>
              </a:lnSpc>
              <a:spcBef>
                <a:spcPts val="0"/>
              </a:spcBef>
              <a:spcAft>
                <a:spcPts val="0"/>
              </a:spcAft>
              <a:buClr>
                <a:schemeClr val="dk1"/>
              </a:buClr>
              <a:buSzPct val="39285"/>
              <a:buNone/>
            </a:pPr>
            <a:endParaRPr lang="en-US" dirty="0"/>
          </a:p>
          <a:p>
            <a:pPr marL="228600" lvl="0" indent="-50800" algn="l" rtl="0">
              <a:lnSpc>
                <a:spcPct val="90000"/>
              </a:lnSpc>
              <a:spcBef>
                <a:spcPts val="0"/>
              </a:spcBef>
              <a:spcAft>
                <a:spcPts val="0"/>
              </a:spcAft>
              <a:buClr>
                <a:schemeClr val="dk1"/>
              </a:buClr>
              <a:buSzPct val="39285"/>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5feff872a0_1_17"/>
          <p:cNvSpPr txBox="1">
            <a:spLocks noGrp="1"/>
          </p:cNvSpPr>
          <p:nvPr>
            <p:ph type="title"/>
          </p:nvPr>
        </p:nvSpPr>
        <p:spPr>
          <a:xfrm>
            <a:off x="398274" y="1104899"/>
            <a:ext cx="4371845" cy="591299"/>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1100"/>
              <a:buFont typeface="Arial"/>
              <a:buNone/>
            </a:pPr>
            <a:r>
              <a:rPr lang="en-US" sz="2800" dirty="0" err="1"/>
              <a:t>ChatGPT</a:t>
            </a:r>
            <a:r>
              <a:rPr lang="en-US" sz="2800" dirty="0"/>
              <a:t> – </a:t>
            </a:r>
            <a:r>
              <a:rPr lang="en-US" sz="2800" dirty="0" err="1"/>
              <a:t>PowerCLi</a:t>
            </a:r>
            <a:r>
              <a:rPr lang="en-US" sz="2800" dirty="0"/>
              <a:t> Intro </a:t>
            </a:r>
            <a:endParaRPr sz="2800" dirty="0"/>
          </a:p>
        </p:txBody>
      </p:sp>
      <p:sp>
        <p:nvSpPr>
          <p:cNvPr id="190" name="Google Shape;190;g25feff872a0_1_17"/>
          <p:cNvSpPr txBox="1">
            <a:spLocks noGrp="1"/>
          </p:cNvSpPr>
          <p:nvPr>
            <p:ph type="body" idx="1"/>
          </p:nvPr>
        </p:nvSpPr>
        <p:spPr>
          <a:xfrm>
            <a:off x="335280" y="2678744"/>
            <a:ext cx="4018560" cy="27297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100"/>
              <a:buNone/>
            </a:pPr>
            <a:r>
              <a:rPr lang="en-US" sz="2000" dirty="0"/>
              <a:t>The answer will be typical: </a:t>
            </a:r>
          </a:p>
          <a:p>
            <a:pPr marL="0" lvl="0" indent="0" algn="l" rtl="0">
              <a:lnSpc>
                <a:spcPct val="90000"/>
              </a:lnSpc>
              <a:spcBef>
                <a:spcPts val="0"/>
              </a:spcBef>
              <a:spcAft>
                <a:spcPts val="0"/>
              </a:spcAft>
              <a:buClr>
                <a:schemeClr val="dk1"/>
              </a:buClr>
              <a:buSzPts val="1100"/>
              <a:buNone/>
            </a:pPr>
            <a:r>
              <a:rPr lang="en-US" sz="2000" dirty="0"/>
              <a:t>     </a:t>
            </a:r>
            <a:r>
              <a:rPr lang="en-US" dirty="0"/>
              <a:t>1. VM Inventory Report</a:t>
            </a:r>
          </a:p>
          <a:p>
            <a:pPr marL="0" lvl="0" indent="0" algn="l" rtl="0">
              <a:lnSpc>
                <a:spcPct val="90000"/>
              </a:lnSpc>
              <a:spcBef>
                <a:spcPts val="0"/>
              </a:spcBef>
              <a:spcAft>
                <a:spcPts val="0"/>
              </a:spcAft>
              <a:buClr>
                <a:schemeClr val="dk1"/>
              </a:buClr>
              <a:buSzPts val="1100"/>
              <a:buNone/>
            </a:pPr>
            <a:r>
              <a:rPr lang="en-US" dirty="0"/>
              <a:t>      2. Power On/Off Multiple VMs</a:t>
            </a:r>
          </a:p>
          <a:p>
            <a:pPr marL="0" lvl="0" indent="0" algn="l" rtl="0">
              <a:lnSpc>
                <a:spcPct val="90000"/>
              </a:lnSpc>
              <a:spcBef>
                <a:spcPts val="0"/>
              </a:spcBef>
              <a:spcAft>
                <a:spcPts val="0"/>
              </a:spcAft>
              <a:buClr>
                <a:schemeClr val="dk1"/>
              </a:buClr>
              <a:buSzPts val="1100"/>
              <a:buNone/>
            </a:pPr>
            <a:r>
              <a:rPr lang="en-US" dirty="0"/>
              <a:t>      3. Clone a VM</a:t>
            </a:r>
          </a:p>
          <a:p>
            <a:pPr marL="0" lvl="0" indent="0" algn="l" rtl="0">
              <a:lnSpc>
                <a:spcPct val="90000"/>
              </a:lnSpc>
              <a:spcBef>
                <a:spcPts val="0"/>
              </a:spcBef>
              <a:spcAft>
                <a:spcPts val="0"/>
              </a:spcAft>
              <a:buClr>
                <a:schemeClr val="dk1"/>
              </a:buClr>
              <a:buSzPts val="1100"/>
              <a:buNone/>
            </a:pPr>
            <a:r>
              <a:rPr lang="en-US" dirty="0"/>
              <a:t>      4. VMware Tools Status Check</a:t>
            </a:r>
          </a:p>
          <a:p>
            <a:pPr marL="0" lvl="0" indent="0" algn="l" rtl="0">
              <a:lnSpc>
                <a:spcPct val="90000"/>
              </a:lnSpc>
              <a:spcBef>
                <a:spcPts val="0"/>
              </a:spcBef>
              <a:spcAft>
                <a:spcPts val="0"/>
              </a:spcAft>
              <a:buClr>
                <a:schemeClr val="dk1"/>
              </a:buClr>
              <a:buSzPts val="1100"/>
              <a:buNone/>
            </a:pPr>
            <a:r>
              <a:rPr lang="en-US" dirty="0"/>
              <a:t>      5. Change VM Network Adapter </a:t>
            </a:r>
          </a:p>
          <a:p>
            <a:pPr marL="0" lvl="0" indent="0" algn="l" rtl="0">
              <a:lnSpc>
                <a:spcPct val="90000"/>
              </a:lnSpc>
              <a:spcBef>
                <a:spcPts val="0"/>
              </a:spcBef>
              <a:spcAft>
                <a:spcPts val="0"/>
              </a:spcAft>
              <a:buClr>
                <a:schemeClr val="dk1"/>
              </a:buClr>
              <a:buSzPts val="1100"/>
              <a:buNone/>
            </a:pPr>
            <a:r>
              <a:rPr lang="en-US" dirty="0"/>
              <a:t>      6. Snapshot Management </a:t>
            </a:r>
          </a:p>
          <a:p>
            <a:pPr marL="0" lvl="0" indent="0" algn="l" rtl="0">
              <a:lnSpc>
                <a:spcPct val="90000"/>
              </a:lnSpc>
              <a:spcBef>
                <a:spcPts val="0"/>
              </a:spcBef>
              <a:spcAft>
                <a:spcPts val="0"/>
              </a:spcAft>
              <a:buClr>
                <a:schemeClr val="dk1"/>
              </a:buClr>
              <a:buSzPts val="1100"/>
              <a:buNone/>
            </a:pPr>
            <a:r>
              <a:rPr lang="en-US" dirty="0"/>
              <a:t>      7. VM Performance Metrics Report</a:t>
            </a:r>
          </a:p>
          <a:p>
            <a:pPr marL="0" lvl="0" indent="0" algn="l" rtl="0">
              <a:lnSpc>
                <a:spcPct val="90000"/>
              </a:lnSpc>
              <a:spcBef>
                <a:spcPts val="0"/>
              </a:spcBef>
              <a:spcAft>
                <a:spcPts val="0"/>
              </a:spcAft>
              <a:buClr>
                <a:schemeClr val="dk1"/>
              </a:buClr>
              <a:buSzPts val="1100"/>
              <a:buNone/>
            </a:pPr>
            <a:r>
              <a:rPr lang="en-US" dirty="0"/>
              <a:t>      8. VM Disk Space Usage Report</a:t>
            </a:r>
          </a:p>
          <a:p>
            <a:pPr marL="0" lvl="0" indent="0" algn="l" rtl="0">
              <a:lnSpc>
                <a:spcPct val="90000"/>
              </a:lnSpc>
              <a:spcBef>
                <a:spcPts val="0"/>
              </a:spcBef>
              <a:spcAft>
                <a:spcPts val="0"/>
              </a:spcAft>
              <a:buClr>
                <a:schemeClr val="dk1"/>
              </a:buClr>
              <a:buSzPts val="1100"/>
              <a:buNone/>
            </a:pPr>
            <a:r>
              <a:rPr lang="en-US" dirty="0"/>
              <a:t>      9. Migrate VM to Another Host </a:t>
            </a:r>
          </a:p>
          <a:p>
            <a:pPr marL="0" lvl="0" indent="0" algn="l" rtl="0">
              <a:lnSpc>
                <a:spcPct val="90000"/>
              </a:lnSpc>
              <a:spcBef>
                <a:spcPts val="0"/>
              </a:spcBef>
              <a:spcAft>
                <a:spcPts val="0"/>
              </a:spcAft>
              <a:buClr>
                <a:schemeClr val="dk1"/>
              </a:buClr>
              <a:buSzPts val="1100"/>
              <a:buNone/>
            </a:pPr>
            <a:r>
              <a:rPr lang="en-US" dirty="0"/>
              <a:t>     10. VM Guest OS Customization </a:t>
            </a:r>
            <a:endParaRPr dirty="0"/>
          </a:p>
        </p:txBody>
      </p:sp>
      <p:pic>
        <p:nvPicPr>
          <p:cNvPr id="2" name="Picture 1">
            <a:extLst>
              <a:ext uri="{FF2B5EF4-FFF2-40B4-BE49-F238E27FC236}">
                <a16:creationId xmlns:a16="http://schemas.microsoft.com/office/drawing/2014/main" id="{457C7536-016A-2EA2-79D0-A1090CA0E033}"/>
              </a:ext>
            </a:extLst>
          </p:cNvPr>
          <p:cNvPicPr>
            <a:picLocks noChangeAspect="1"/>
          </p:cNvPicPr>
          <p:nvPr/>
        </p:nvPicPr>
        <p:blipFill>
          <a:blip r:embed="rId3"/>
          <a:stretch>
            <a:fillRect/>
          </a:stretch>
        </p:blipFill>
        <p:spPr>
          <a:xfrm>
            <a:off x="393043" y="1876014"/>
            <a:ext cx="3903034" cy="557576"/>
          </a:xfrm>
          <a:prstGeom prst="rect">
            <a:avLst/>
          </a:prstGeom>
        </p:spPr>
      </p:pic>
      <p:sp>
        <p:nvSpPr>
          <p:cNvPr id="5" name="Rectangle 4">
            <a:extLst>
              <a:ext uri="{FF2B5EF4-FFF2-40B4-BE49-F238E27FC236}">
                <a16:creationId xmlns:a16="http://schemas.microsoft.com/office/drawing/2014/main" id="{6655E2DD-8694-F3B9-B08A-E9EE44B07C0B}"/>
              </a:ext>
            </a:extLst>
          </p:cNvPr>
          <p:cNvSpPr/>
          <p:nvPr/>
        </p:nvSpPr>
        <p:spPr>
          <a:xfrm>
            <a:off x="4480560" y="883920"/>
            <a:ext cx="7566660" cy="4841358"/>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effectLst/>
                <a:latin typeface="Menlo" panose="020B0609030804020204" pitchFamily="49" charset="0"/>
              </a:rPr>
              <a:t>    </a:t>
            </a:r>
          </a:p>
          <a:p>
            <a:endParaRPr lang="en-US" dirty="0">
              <a:solidFill>
                <a:schemeClr val="bg1"/>
              </a:solidFill>
              <a:effectLst/>
              <a:latin typeface="Menlo" panose="020B0609030804020204" pitchFamily="49" charset="0"/>
            </a:endParaRPr>
          </a:p>
        </p:txBody>
      </p:sp>
      <p:sp>
        <p:nvSpPr>
          <p:cNvPr id="6" name="TextBox 5">
            <a:extLst>
              <a:ext uri="{FF2B5EF4-FFF2-40B4-BE49-F238E27FC236}">
                <a16:creationId xmlns:a16="http://schemas.microsoft.com/office/drawing/2014/main" id="{8CBA3B1D-AF6E-CC88-4A87-CF088C7BFEC2}"/>
              </a:ext>
            </a:extLst>
          </p:cNvPr>
          <p:cNvSpPr txBox="1"/>
          <p:nvPr/>
        </p:nvSpPr>
        <p:spPr>
          <a:xfrm>
            <a:off x="4607280" y="1073219"/>
            <a:ext cx="7313220" cy="4462760"/>
          </a:xfrm>
          <a:prstGeom prst="rect">
            <a:avLst/>
          </a:prstGeom>
          <a:noFill/>
        </p:spPr>
        <p:txBody>
          <a:bodyPr wrap="square" rtlCol="0">
            <a:spAutoFit/>
          </a:bodyPr>
          <a:lstStyle/>
          <a:p>
            <a:pPr marL="228600" indent="-228600">
              <a:buClr>
                <a:schemeClr val="bg1"/>
              </a:buClr>
              <a:buAutoNum type="arabicPeriod"/>
            </a:pPr>
            <a:r>
              <a:rPr lang="en-US" sz="1000" dirty="0">
                <a:solidFill>
                  <a:schemeClr val="bg1"/>
                </a:solidFill>
              </a:rPr>
              <a:t>Get-VM | Select-Object Name, </a:t>
            </a:r>
            <a:r>
              <a:rPr lang="en-US" sz="1000" dirty="0" err="1">
                <a:solidFill>
                  <a:schemeClr val="bg1"/>
                </a:solidFill>
              </a:rPr>
              <a:t>PowerState</a:t>
            </a:r>
            <a:r>
              <a:rPr lang="en-US" sz="1000" dirty="0">
                <a:solidFill>
                  <a:schemeClr val="bg1"/>
                </a:solidFill>
              </a:rPr>
              <a:t>, </a:t>
            </a:r>
            <a:r>
              <a:rPr lang="en-US" sz="1000" dirty="0" err="1">
                <a:solidFill>
                  <a:schemeClr val="bg1"/>
                </a:solidFill>
              </a:rPr>
              <a:t>NumCpu</a:t>
            </a:r>
            <a:r>
              <a:rPr lang="en-US" sz="1000" dirty="0">
                <a:solidFill>
                  <a:schemeClr val="bg1"/>
                </a:solidFill>
              </a:rPr>
              <a:t>, </a:t>
            </a:r>
            <a:r>
              <a:rPr lang="en-US" sz="1000" dirty="0" err="1">
                <a:solidFill>
                  <a:schemeClr val="bg1"/>
                </a:solidFill>
              </a:rPr>
              <a:t>MemoryMB</a:t>
            </a:r>
            <a:r>
              <a:rPr lang="en-US" sz="1000" dirty="0">
                <a:solidFill>
                  <a:schemeClr val="bg1"/>
                </a:solidFill>
              </a:rPr>
              <a:t>, </a:t>
            </a:r>
            <a:r>
              <a:rPr lang="en-US" sz="1000" dirty="0" err="1">
                <a:solidFill>
                  <a:schemeClr val="bg1"/>
                </a:solidFill>
              </a:rPr>
              <a:t>VMHost</a:t>
            </a:r>
            <a:r>
              <a:rPr lang="en-US" sz="1000" dirty="0">
                <a:solidFill>
                  <a:schemeClr val="bg1"/>
                </a:solidFill>
              </a:rPr>
              <a:t>, @{N="IP </a:t>
            </a:r>
            <a:r>
              <a:rPr lang="en-US" sz="1000" dirty="0" err="1">
                <a:solidFill>
                  <a:schemeClr val="bg1"/>
                </a:solidFill>
              </a:rPr>
              <a:t>Address";E</a:t>
            </a:r>
            <a:r>
              <a:rPr lang="en-US" sz="1000" dirty="0">
                <a:solidFill>
                  <a:schemeClr val="bg1"/>
                </a:solidFill>
              </a:rPr>
              <a:t>={@($_.</a:t>
            </a:r>
            <a:r>
              <a:rPr lang="en-US" sz="1000" dirty="0" err="1">
                <a:solidFill>
                  <a:schemeClr val="bg1"/>
                </a:solidFill>
              </a:rPr>
              <a:t>guest.ipaddress</a:t>
            </a:r>
            <a:r>
              <a:rPr lang="en-US" sz="1000" dirty="0">
                <a:solidFill>
                  <a:schemeClr val="bg1"/>
                </a:solidFill>
              </a:rPr>
              <a:t>)}}</a:t>
            </a:r>
          </a:p>
          <a:p>
            <a:pPr marL="228600" indent="-228600">
              <a:buClr>
                <a:schemeClr val="bg1"/>
              </a:buClr>
              <a:buAutoNum type="arabicPeriod"/>
            </a:pPr>
            <a:r>
              <a:rPr lang="en-US" sz="1100" dirty="0">
                <a:solidFill>
                  <a:schemeClr val="bg1"/>
                </a:solidFill>
              </a:rPr>
              <a:t>Get-VM -Name "VM1","VM2","VM3" | Start-VM</a:t>
            </a:r>
          </a:p>
          <a:p>
            <a:pPr marL="228600" indent="-228600">
              <a:buClr>
                <a:schemeClr val="bg1"/>
              </a:buClr>
              <a:buAutoNum type="arabicPeriod"/>
            </a:pPr>
            <a:r>
              <a:rPr lang="en-US" sz="1100" dirty="0">
                <a:solidFill>
                  <a:schemeClr val="bg1"/>
                </a:solidFill>
              </a:rPr>
              <a:t>$</a:t>
            </a:r>
            <a:r>
              <a:rPr lang="en-US" sz="1100" dirty="0" err="1">
                <a:solidFill>
                  <a:schemeClr val="bg1"/>
                </a:solidFill>
              </a:rPr>
              <a:t>sourceVM</a:t>
            </a:r>
            <a:r>
              <a:rPr lang="en-US" sz="1100" dirty="0">
                <a:solidFill>
                  <a:schemeClr val="bg1"/>
                </a:solidFill>
              </a:rPr>
              <a:t> = Get-VM -Name "</a:t>
            </a:r>
            <a:r>
              <a:rPr lang="en-US" sz="1100" dirty="0" err="1">
                <a:solidFill>
                  <a:schemeClr val="bg1"/>
                </a:solidFill>
              </a:rPr>
              <a:t>SourceVM</a:t>
            </a:r>
            <a:r>
              <a:rPr lang="en-US" sz="1100" dirty="0">
                <a:solidFill>
                  <a:schemeClr val="bg1"/>
                </a:solidFill>
              </a:rPr>
              <a:t>" </a:t>
            </a:r>
          </a:p>
          <a:p>
            <a:pPr>
              <a:buClr>
                <a:schemeClr val="bg1"/>
              </a:buClr>
            </a:pPr>
            <a:r>
              <a:rPr lang="en-US" sz="1100" dirty="0">
                <a:solidFill>
                  <a:schemeClr val="bg1"/>
                </a:solidFill>
              </a:rPr>
              <a:t>      $</a:t>
            </a:r>
            <a:r>
              <a:rPr lang="en-US" sz="1100" dirty="0" err="1">
                <a:solidFill>
                  <a:schemeClr val="bg1"/>
                </a:solidFill>
              </a:rPr>
              <a:t>targetVMName</a:t>
            </a:r>
            <a:r>
              <a:rPr lang="en-US" sz="1100" dirty="0">
                <a:solidFill>
                  <a:schemeClr val="bg1"/>
                </a:solidFill>
              </a:rPr>
              <a:t> = "</a:t>
            </a:r>
            <a:r>
              <a:rPr lang="en-US" sz="1100" dirty="0" err="1">
                <a:solidFill>
                  <a:schemeClr val="bg1"/>
                </a:solidFill>
              </a:rPr>
              <a:t>CloneVM</a:t>
            </a:r>
            <a:r>
              <a:rPr lang="en-US" sz="1100" dirty="0">
                <a:solidFill>
                  <a:schemeClr val="bg1"/>
                </a:solidFill>
              </a:rPr>
              <a:t>”</a:t>
            </a:r>
          </a:p>
          <a:p>
            <a:pPr>
              <a:buClr>
                <a:schemeClr val="bg1"/>
              </a:buClr>
            </a:pPr>
            <a:r>
              <a:rPr lang="en-US" sz="1100" dirty="0">
                <a:solidFill>
                  <a:schemeClr val="bg1"/>
                </a:solidFill>
              </a:rPr>
              <a:t>      $</a:t>
            </a:r>
            <a:r>
              <a:rPr lang="en-US" sz="1100" dirty="0" err="1">
                <a:solidFill>
                  <a:schemeClr val="bg1"/>
                </a:solidFill>
              </a:rPr>
              <a:t>targetDatastore</a:t>
            </a:r>
            <a:r>
              <a:rPr lang="en-US" sz="1100" dirty="0">
                <a:solidFill>
                  <a:schemeClr val="bg1"/>
                </a:solidFill>
              </a:rPr>
              <a:t> = Get-Datastore -Name "Datastore1" </a:t>
            </a:r>
          </a:p>
          <a:p>
            <a:pPr>
              <a:buClr>
                <a:schemeClr val="bg1"/>
              </a:buClr>
            </a:pPr>
            <a:r>
              <a:rPr lang="en-US" sz="1100" dirty="0">
                <a:solidFill>
                  <a:schemeClr val="bg1"/>
                </a:solidFill>
              </a:rPr>
              <a:t>      $</a:t>
            </a:r>
            <a:r>
              <a:rPr lang="en-US" sz="1100" dirty="0" err="1">
                <a:solidFill>
                  <a:schemeClr val="bg1"/>
                </a:solidFill>
              </a:rPr>
              <a:t>targetFolder</a:t>
            </a:r>
            <a:r>
              <a:rPr lang="en-US" sz="1100" dirty="0">
                <a:solidFill>
                  <a:schemeClr val="bg1"/>
                </a:solidFill>
              </a:rPr>
              <a:t> = Get-Folder -Name "</a:t>
            </a:r>
            <a:r>
              <a:rPr lang="en-US" sz="1100" dirty="0" err="1">
                <a:solidFill>
                  <a:schemeClr val="bg1"/>
                </a:solidFill>
              </a:rPr>
              <a:t>TargetFolder</a:t>
            </a:r>
            <a:r>
              <a:rPr lang="en-US" sz="1100" dirty="0">
                <a:solidFill>
                  <a:schemeClr val="bg1"/>
                </a:solidFill>
              </a:rPr>
              <a:t>" </a:t>
            </a:r>
          </a:p>
          <a:p>
            <a:pPr>
              <a:buClr>
                <a:schemeClr val="bg1"/>
              </a:buClr>
            </a:pPr>
            <a:r>
              <a:rPr lang="en-US" sz="1100" dirty="0">
                <a:solidFill>
                  <a:schemeClr val="bg1"/>
                </a:solidFill>
              </a:rPr>
              <a:t>      $</a:t>
            </a:r>
            <a:r>
              <a:rPr lang="en-US" sz="1100" dirty="0" err="1">
                <a:solidFill>
                  <a:schemeClr val="bg1"/>
                </a:solidFill>
              </a:rPr>
              <a:t>targetHost</a:t>
            </a:r>
            <a:r>
              <a:rPr lang="en-US" sz="1100" dirty="0">
                <a:solidFill>
                  <a:schemeClr val="bg1"/>
                </a:solidFill>
              </a:rPr>
              <a:t> = Get-</a:t>
            </a:r>
            <a:r>
              <a:rPr lang="en-US" sz="1100" dirty="0" err="1">
                <a:solidFill>
                  <a:schemeClr val="bg1"/>
                </a:solidFill>
              </a:rPr>
              <a:t>VMHost</a:t>
            </a:r>
            <a:r>
              <a:rPr lang="en-US" sz="1100" dirty="0">
                <a:solidFill>
                  <a:schemeClr val="bg1"/>
                </a:solidFill>
              </a:rPr>
              <a:t> -Name "ESXiHost1" New-VM -Name $</a:t>
            </a:r>
            <a:r>
              <a:rPr lang="en-US" sz="1100" dirty="0" err="1">
                <a:solidFill>
                  <a:schemeClr val="bg1"/>
                </a:solidFill>
              </a:rPr>
              <a:t>targetVMName</a:t>
            </a:r>
            <a:r>
              <a:rPr lang="en-US" sz="1100" dirty="0">
                <a:solidFill>
                  <a:schemeClr val="bg1"/>
                </a:solidFill>
              </a:rPr>
              <a:t> -VM </a:t>
            </a:r>
          </a:p>
          <a:p>
            <a:pPr>
              <a:buClr>
                <a:schemeClr val="bg1"/>
              </a:buClr>
            </a:pPr>
            <a:r>
              <a:rPr lang="en-US" sz="1100" dirty="0">
                <a:solidFill>
                  <a:schemeClr val="bg1"/>
                </a:solidFill>
              </a:rPr>
              <a:t>      $</a:t>
            </a:r>
            <a:r>
              <a:rPr lang="en-US" sz="1100" dirty="0" err="1">
                <a:solidFill>
                  <a:schemeClr val="bg1"/>
                </a:solidFill>
              </a:rPr>
              <a:t>sourceVM</a:t>
            </a:r>
            <a:r>
              <a:rPr lang="en-US" sz="1100" dirty="0">
                <a:solidFill>
                  <a:schemeClr val="bg1"/>
                </a:solidFill>
              </a:rPr>
              <a:t> -</a:t>
            </a:r>
            <a:r>
              <a:rPr lang="en-US" sz="1100" dirty="0" err="1">
                <a:solidFill>
                  <a:schemeClr val="bg1"/>
                </a:solidFill>
              </a:rPr>
              <a:t>VMHost</a:t>
            </a:r>
            <a:r>
              <a:rPr lang="en-US" sz="1100" dirty="0">
                <a:solidFill>
                  <a:schemeClr val="bg1"/>
                </a:solidFill>
              </a:rPr>
              <a:t> $</a:t>
            </a:r>
            <a:r>
              <a:rPr lang="en-US" sz="1100" dirty="0" err="1">
                <a:solidFill>
                  <a:schemeClr val="bg1"/>
                </a:solidFill>
              </a:rPr>
              <a:t>targetHost</a:t>
            </a:r>
            <a:r>
              <a:rPr lang="en-US" sz="1100" dirty="0">
                <a:solidFill>
                  <a:schemeClr val="bg1"/>
                </a:solidFill>
              </a:rPr>
              <a:t> -Datastore $</a:t>
            </a:r>
            <a:r>
              <a:rPr lang="en-US" sz="1100" dirty="0" err="1">
                <a:solidFill>
                  <a:schemeClr val="bg1"/>
                </a:solidFill>
              </a:rPr>
              <a:t>targetDatastore</a:t>
            </a:r>
            <a:r>
              <a:rPr lang="en-US" sz="1100" dirty="0">
                <a:solidFill>
                  <a:schemeClr val="bg1"/>
                </a:solidFill>
              </a:rPr>
              <a:t> -Location $</a:t>
            </a:r>
            <a:r>
              <a:rPr lang="en-US" sz="1100" dirty="0" err="1">
                <a:solidFill>
                  <a:schemeClr val="bg1"/>
                </a:solidFill>
              </a:rPr>
              <a:t>targetFolder</a:t>
            </a:r>
            <a:r>
              <a:rPr lang="en-US" sz="1100" dirty="0">
                <a:solidFill>
                  <a:schemeClr val="bg1"/>
                </a:solidFill>
              </a:rPr>
              <a:t> </a:t>
            </a:r>
          </a:p>
          <a:p>
            <a:pPr marL="228600" indent="-228600">
              <a:buClr>
                <a:schemeClr val="bg1"/>
              </a:buClr>
              <a:buAutoNum type="arabicPeriod" startAt="4"/>
            </a:pPr>
            <a:r>
              <a:rPr lang="en-US" sz="1100" dirty="0">
                <a:solidFill>
                  <a:schemeClr val="bg1"/>
                </a:solidFill>
              </a:rPr>
              <a:t>Get-VM | Select Name, @{N="Tools </a:t>
            </a:r>
            <a:r>
              <a:rPr lang="en-US" sz="1100" dirty="0" err="1">
                <a:solidFill>
                  <a:schemeClr val="bg1"/>
                </a:solidFill>
              </a:rPr>
              <a:t>Status";E</a:t>
            </a:r>
            <a:r>
              <a:rPr lang="en-US" sz="1100" dirty="0">
                <a:solidFill>
                  <a:schemeClr val="bg1"/>
                </a:solidFill>
              </a:rPr>
              <a:t>={$_.</a:t>
            </a:r>
            <a:r>
              <a:rPr lang="en-US" sz="1100" dirty="0" err="1">
                <a:solidFill>
                  <a:schemeClr val="bg1"/>
                </a:solidFill>
              </a:rPr>
              <a:t>ExtensionData.Guest.ToolsStatus</a:t>
            </a:r>
            <a:r>
              <a:rPr lang="en-US" sz="1100" dirty="0">
                <a:solidFill>
                  <a:schemeClr val="bg1"/>
                </a:solidFill>
              </a:rPr>
              <a:t>}}</a:t>
            </a:r>
            <a:r>
              <a:rPr lang="en-US" sz="1000" dirty="0">
                <a:solidFill>
                  <a:schemeClr val="bg1"/>
                </a:solidFill>
              </a:rPr>
              <a:t>    </a:t>
            </a:r>
          </a:p>
          <a:p>
            <a:pPr marL="228600" indent="-228600">
              <a:buClr>
                <a:schemeClr val="bg1"/>
              </a:buClr>
              <a:buAutoNum type="arabicPeriod" startAt="4"/>
            </a:pPr>
            <a:r>
              <a:rPr lang="en-US" sz="1100" dirty="0">
                <a:solidFill>
                  <a:schemeClr val="bg1"/>
                </a:solidFill>
              </a:rPr>
              <a:t>$</a:t>
            </a:r>
            <a:r>
              <a:rPr lang="en-US" sz="1100" dirty="0" err="1">
                <a:solidFill>
                  <a:schemeClr val="bg1"/>
                </a:solidFill>
              </a:rPr>
              <a:t>vm</a:t>
            </a:r>
            <a:r>
              <a:rPr lang="en-US" sz="1100" dirty="0">
                <a:solidFill>
                  <a:schemeClr val="bg1"/>
                </a:solidFill>
              </a:rPr>
              <a:t> = Get-VM -Name "</a:t>
            </a:r>
            <a:r>
              <a:rPr lang="en-US" sz="1100" dirty="0" err="1">
                <a:solidFill>
                  <a:schemeClr val="bg1"/>
                </a:solidFill>
              </a:rPr>
              <a:t>VMName</a:t>
            </a:r>
            <a:r>
              <a:rPr lang="en-US" sz="1100" dirty="0">
                <a:solidFill>
                  <a:schemeClr val="bg1"/>
                </a:solidFill>
              </a:rPr>
              <a:t>" </a:t>
            </a:r>
          </a:p>
          <a:p>
            <a:pPr>
              <a:buClr>
                <a:schemeClr val="bg1"/>
              </a:buClr>
            </a:pPr>
            <a:r>
              <a:rPr lang="en-US" sz="1100" dirty="0">
                <a:solidFill>
                  <a:schemeClr val="bg1"/>
                </a:solidFill>
              </a:rPr>
              <a:t>      $adapter = Get-</a:t>
            </a:r>
            <a:r>
              <a:rPr lang="en-US" sz="1100" dirty="0" err="1">
                <a:solidFill>
                  <a:schemeClr val="bg1"/>
                </a:solidFill>
              </a:rPr>
              <a:t>NetworkAdapter</a:t>
            </a:r>
            <a:r>
              <a:rPr lang="en-US" sz="1100" dirty="0">
                <a:solidFill>
                  <a:schemeClr val="bg1"/>
                </a:solidFill>
              </a:rPr>
              <a:t> -VM $</a:t>
            </a:r>
            <a:r>
              <a:rPr lang="en-US" sz="1100" dirty="0" err="1">
                <a:solidFill>
                  <a:schemeClr val="bg1"/>
                </a:solidFill>
              </a:rPr>
              <a:t>vm</a:t>
            </a:r>
            <a:r>
              <a:rPr lang="en-US" sz="1100" dirty="0">
                <a:solidFill>
                  <a:schemeClr val="bg1"/>
                </a:solidFill>
              </a:rPr>
              <a:t> </a:t>
            </a:r>
          </a:p>
          <a:p>
            <a:pPr>
              <a:buClr>
                <a:schemeClr val="bg1"/>
              </a:buClr>
            </a:pPr>
            <a:r>
              <a:rPr lang="en-US" sz="1100" dirty="0">
                <a:solidFill>
                  <a:schemeClr val="bg1"/>
                </a:solidFill>
              </a:rPr>
              <a:t>      Set-</a:t>
            </a:r>
            <a:r>
              <a:rPr lang="en-US" sz="1100" dirty="0" err="1">
                <a:solidFill>
                  <a:schemeClr val="bg1"/>
                </a:solidFill>
              </a:rPr>
              <a:t>NetworkAdapter</a:t>
            </a:r>
            <a:r>
              <a:rPr lang="en-US" sz="1100" dirty="0">
                <a:solidFill>
                  <a:schemeClr val="bg1"/>
                </a:solidFill>
              </a:rPr>
              <a:t> -</a:t>
            </a:r>
            <a:r>
              <a:rPr lang="en-US" sz="1100" dirty="0" err="1">
                <a:solidFill>
                  <a:schemeClr val="bg1"/>
                </a:solidFill>
              </a:rPr>
              <a:t>NetworkAdapter</a:t>
            </a:r>
            <a:r>
              <a:rPr lang="en-US" sz="1100" dirty="0">
                <a:solidFill>
                  <a:schemeClr val="bg1"/>
                </a:solidFill>
              </a:rPr>
              <a:t> $adapter -</a:t>
            </a:r>
            <a:r>
              <a:rPr lang="en-US" sz="1100" dirty="0" err="1">
                <a:solidFill>
                  <a:schemeClr val="bg1"/>
                </a:solidFill>
              </a:rPr>
              <a:t>NetworkName</a:t>
            </a:r>
            <a:r>
              <a:rPr lang="en-US" sz="1100" dirty="0">
                <a:solidFill>
                  <a:schemeClr val="bg1"/>
                </a:solidFill>
              </a:rPr>
              <a:t> "</a:t>
            </a:r>
            <a:r>
              <a:rPr lang="en-US" sz="1100" dirty="0" err="1">
                <a:solidFill>
                  <a:schemeClr val="bg1"/>
                </a:solidFill>
              </a:rPr>
              <a:t>NewNetwork</a:t>
            </a:r>
            <a:r>
              <a:rPr lang="en-US" sz="1100" dirty="0">
                <a:solidFill>
                  <a:schemeClr val="bg1"/>
                </a:solidFill>
              </a:rPr>
              <a:t>" -Confirm:$false</a:t>
            </a:r>
          </a:p>
          <a:p>
            <a:pPr marL="228600" indent="-228600">
              <a:buClr>
                <a:schemeClr val="bg1"/>
              </a:buClr>
              <a:buAutoNum type="arabicPeriod" startAt="6"/>
            </a:pPr>
            <a:r>
              <a:rPr lang="en-US" sz="1100" dirty="0">
                <a:solidFill>
                  <a:schemeClr val="bg1"/>
                </a:solidFill>
              </a:rPr>
              <a:t>Get-VM -Name "</a:t>
            </a:r>
            <a:r>
              <a:rPr lang="en-US" sz="1100" dirty="0" err="1">
                <a:solidFill>
                  <a:schemeClr val="bg1"/>
                </a:solidFill>
              </a:rPr>
              <a:t>VMName</a:t>
            </a:r>
            <a:r>
              <a:rPr lang="en-US" sz="1100" dirty="0">
                <a:solidFill>
                  <a:schemeClr val="bg1"/>
                </a:solidFill>
              </a:rPr>
              <a:t>" | New-Snapshot -Name "</a:t>
            </a:r>
            <a:r>
              <a:rPr lang="en-US" sz="1100" dirty="0" err="1">
                <a:solidFill>
                  <a:schemeClr val="bg1"/>
                </a:solidFill>
              </a:rPr>
              <a:t>SnapshotName</a:t>
            </a:r>
            <a:r>
              <a:rPr lang="en-US" sz="1100" dirty="0">
                <a:solidFill>
                  <a:schemeClr val="bg1"/>
                </a:solidFill>
              </a:rPr>
              <a:t>" -Description "Snapshot before upgrade”</a:t>
            </a:r>
          </a:p>
          <a:p>
            <a:pPr marL="228600" indent="-228600">
              <a:buClr>
                <a:schemeClr val="bg1"/>
              </a:buClr>
              <a:buAutoNum type="arabicPeriod" startAt="6"/>
            </a:pPr>
            <a:r>
              <a:rPr lang="en-US" sz="1100" dirty="0">
                <a:solidFill>
                  <a:schemeClr val="bg1"/>
                </a:solidFill>
              </a:rPr>
              <a:t>Get-VM | Select Name, </a:t>
            </a:r>
          </a:p>
          <a:p>
            <a:pPr>
              <a:buClr>
                <a:schemeClr val="bg1"/>
              </a:buClr>
            </a:pPr>
            <a:r>
              <a:rPr lang="en-US" sz="1100" dirty="0">
                <a:solidFill>
                  <a:schemeClr val="bg1"/>
                </a:solidFill>
              </a:rPr>
              <a:t>      @{N="CPU </a:t>
            </a:r>
            <a:r>
              <a:rPr lang="en-US" sz="1100" dirty="0" err="1">
                <a:solidFill>
                  <a:schemeClr val="bg1"/>
                </a:solidFill>
              </a:rPr>
              <a:t>Usage";E</a:t>
            </a:r>
            <a:r>
              <a:rPr lang="en-US" sz="1100" dirty="0">
                <a:solidFill>
                  <a:schemeClr val="bg1"/>
                </a:solidFill>
              </a:rPr>
              <a:t>={(Get-Stat -Entity $_ -Stat </a:t>
            </a:r>
            <a:r>
              <a:rPr lang="en-US" sz="1100" dirty="0" err="1">
                <a:solidFill>
                  <a:schemeClr val="bg1"/>
                </a:solidFill>
              </a:rPr>
              <a:t>cpu.usage.average</a:t>
            </a:r>
            <a:r>
              <a:rPr lang="en-US" sz="1100" dirty="0">
                <a:solidFill>
                  <a:schemeClr val="bg1"/>
                </a:solidFill>
              </a:rPr>
              <a:t> -Realtime -</a:t>
            </a:r>
            <a:r>
              <a:rPr lang="en-US" sz="1100" dirty="0" err="1">
                <a:solidFill>
                  <a:schemeClr val="bg1"/>
                </a:solidFill>
              </a:rPr>
              <a:t>MaxSamples</a:t>
            </a:r>
            <a:r>
              <a:rPr lang="en-US" sz="1100" dirty="0">
                <a:solidFill>
                  <a:schemeClr val="bg1"/>
                </a:solidFill>
              </a:rPr>
              <a:t> 1).Value}}, </a:t>
            </a:r>
          </a:p>
          <a:p>
            <a:pPr>
              <a:buClr>
                <a:schemeClr val="bg1"/>
              </a:buClr>
            </a:pPr>
            <a:r>
              <a:rPr lang="en-US" sz="1100" dirty="0">
                <a:solidFill>
                  <a:schemeClr val="bg1"/>
                </a:solidFill>
              </a:rPr>
              <a:t>      @{N="Memory </a:t>
            </a:r>
            <a:r>
              <a:rPr lang="en-US" sz="1100" dirty="0" err="1">
                <a:solidFill>
                  <a:schemeClr val="bg1"/>
                </a:solidFill>
              </a:rPr>
              <a:t>Usage";E</a:t>
            </a:r>
            <a:r>
              <a:rPr lang="en-US" sz="1100" dirty="0">
                <a:solidFill>
                  <a:schemeClr val="bg1"/>
                </a:solidFill>
              </a:rPr>
              <a:t>={(Get-Stat -Entity $_ -Stat </a:t>
            </a:r>
            <a:r>
              <a:rPr lang="en-US" sz="1100" dirty="0" err="1">
                <a:solidFill>
                  <a:schemeClr val="bg1"/>
                </a:solidFill>
              </a:rPr>
              <a:t>mem.usage.average</a:t>
            </a:r>
            <a:r>
              <a:rPr lang="en-US" sz="1100" dirty="0">
                <a:solidFill>
                  <a:schemeClr val="bg1"/>
                </a:solidFill>
              </a:rPr>
              <a:t> -Realtime -</a:t>
            </a:r>
            <a:r>
              <a:rPr lang="en-US" sz="1100" dirty="0" err="1">
                <a:solidFill>
                  <a:schemeClr val="bg1"/>
                </a:solidFill>
              </a:rPr>
              <a:t>MaxSamples</a:t>
            </a:r>
            <a:r>
              <a:rPr lang="en-US" sz="1100" dirty="0">
                <a:solidFill>
                  <a:schemeClr val="bg1"/>
                </a:solidFill>
              </a:rPr>
              <a:t> 1).Value}} </a:t>
            </a:r>
          </a:p>
          <a:p>
            <a:pPr marL="228600" indent="-228600">
              <a:buClr>
                <a:schemeClr val="bg1"/>
              </a:buClr>
              <a:buAutoNum type="arabicPeriod" startAt="8"/>
            </a:pPr>
            <a:r>
              <a:rPr lang="en-US" sz="1100" dirty="0">
                <a:solidFill>
                  <a:schemeClr val="bg1"/>
                </a:solidFill>
              </a:rPr>
              <a:t>Get-VM | Select Name, </a:t>
            </a:r>
          </a:p>
          <a:p>
            <a:pPr>
              <a:buClr>
                <a:schemeClr val="bg1"/>
              </a:buClr>
            </a:pPr>
            <a:r>
              <a:rPr lang="en-US" sz="1100" dirty="0">
                <a:solidFill>
                  <a:schemeClr val="bg1"/>
                </a:solidFill>
              </a:rPr>
              <a:t>      @{N="Provisioned Space (GB)";E={[math]::round($_.ProvisionedSpaceGB,2)}}, </a:t>
            </a:r>
          </a:p>
          <a:p>
            <a:pPr>
              <a:buClr>
                <a:schemeClr val="bg1"/>
              </a:buClr>
            </a:pPr>
            <a:r>
              <a:rPr lang="en-US" sz="1100" dirty="0">
                <a:solidFill>
                  <a:schemeClr val="bg1"/>
                </a:solidFill>
              </a:rPr>
              <a:t>      @{N="Used Space (GB)";E={[math]::round($_.UsedSpaceGB,2)}} </a:t>
            </a:r>
          </a:p>
          <a:p>
            <a:pPr marL="228600" indent="-228600">
              <a:buClr>
                <a:schemeClr val="bg1"/>
              </a:buClr>
              <a:buAutoNum type="arabicPeriod" startAt="9"/>
            </a:pPr>
            <a:r>
              <a:rPr lang="en-US" sz="1100" dirty="0">
                <a:solidFill>
                  <a:schemeClr val="bg1"/>
                </a:solidFill>
              </a:rPr>
              <a:t>$</a:t>
            </a:r>
            <a:r>
              <a:rPr lang="en-US" sz="1100" dirty="0" err="1">
                <a:solidFill>
                  <a:schemeClr val="bg1"/>
                </a:solidFill>
              </a:rPr>
              <a:t>vm</a:t>
            </a:r>
            <a:r>
              <a:rPr lang="en-US" sz="1100" dirty="0">
                <a:solidFill>
                  <a:schemeClr val="bg1"/>
                </a:solidFill>
              </a:rPr>
              <a:t> = Get-VM -Name "</a:t>
            </a:r>
            <a:r>
              <a:rPr lang="en-US" sz="1100" dirty="0" err="1">
                <a:solidFill>
                  <a:schemeClr val="bg1"/>
                </a:solidFill>
              </a:rPr>
              <a:t>VMName</a:t>
            </a:r>
            <a:r>
              <a:rPr lang="en-US" sz="1100" dirty="0">
                <a:solidFill>
                  <a:schemeClr val="bg1"/>
                </a:solidFill>
              </a:rPr>
              <a:t>" </a:t>
            </a:r>
          </a:p>
          <a:p>
            <a:pPr>
              <a:buClr>
                <a:schemeClr val="bg1"/>
              </a:buClr>
            </a:pPr>
            <a:r>
              <a:rPr lang="en-US" sz="1100" dirty="0">
                <a:solidFill>
                  <a:schemeClr val="bg1"/>
                </a:solidFill>
              </a:rPr>
              <a:t>      $</a:t>
            </a:r>
            <a:r>
              <a:rPr lang="en-US" sz="1100" dirty="0" err="1">
                <a:solidFill>
                  <a:schemeClr val="bg1"/>
                </a:solidFill>
              </a:rPr>
              <a:t>targetHost</a:t>
            </a:r>
            <a:r>
              <a:rPr lang="en-US" sz="1100" dirty="0">
                <a:solidFill>
                  <a:schemeClr val="bg1"/>
                </a:solidFill>
              </a:rPr>
              <a:t> = Get-</a:t>
            </a:r>
            <a:r>
              <a:rPr lang="en-US" sz="1100" dirty="0" err="1">
                <a:solidFill>
                  <a:schemeClr val="bg1"/>
                </a:solidFill>
              </a:rPr>
              <a:t>VMHost</a:t>
            </a:r>
            <a:r>
              <a:rPr lang="en-US" sz="1100" dirty="0">
                <a:solidFill>
                  <a:schemeClr val="bg1"/>
                </a:solidFill>
              </a:rPr>
              <a:t> -Name "</a:t>
            </a:r>
            <a:r>
              <a:rPr lang="en-US" sz="1100" dirty="0" err="1">
                <a:solidFill>
                  <a:schemeClr val="bg1"/>
                </a:solidFill>
              </a:rPr>
              <a:t>TargetHost</a:t>
            </a:r>
            <a:r>
              <a:rPr lang="en-US" sz="1100" dirty="0">
                <a:solidFill>
                  <a:schemeClr val="bg1"/>
                </a:solidFill>
              </a:rPr>
              <a:t>" </a:t>
            </a:r>
          </a:p>
          <a:p>
            <a:pPr>
              <a:buClr>
                <a:schemeClr val="bg1"/>
              </a:buClr>
            </a:pPr>
            <a:r>
              <a:rPr lang="en-US" sz="1100" dirty="0">
                <a:solidFill>
                  <a:schemeClr val="bg1"/>
                </a:solidFill>
              </a:rPr>
              <a:t>      Move-VM -VM $</a:t>
            </a:r>
            <a:r>
              <a:rPr lang="en-US" sz="1100" dirty="0" err="1">
                <a:solidFill>
                  <a:schemeClr val="bg1"/>
                </a:solidFill>
              </a:rPr>
              <a:t>vm</a:t>
            </a:r>
            <a:r>
              <a:rPr lang="en-US" sz="1100" dirty="0">
                <a:solidFill>
                  <a:schemeClr val="bg1"/>
                </a:solidFill>
              </a:rPr>
              <a:t> -Destination $</a:t>
            </a:r>
            <a:r>
              <a:rPr lang="en-US" sz="1100" dirty="0" err="1">
                <a:solidFill>
                  <a:schemeClr val="bg1"/>
                </a:solidFill>
              </a:rPr>
              <a:t>targetHost</a:t>
            </a:r>
            <a:endParaRPr lang="en-US" sz="1100" dirty="0">
              <a:solidFill>
                <a:schemeClr val="bg1"/>
              </a:solidFill>
            </a:endParaRPr>
          </a:p>
          <a:p>
            <a:pPr>
              <a:buClr>
                <a:schemeClr val="bg1"/>
              </a:buClr>
            </a:pPr>
            <a:r>
              <a:rPr lang="en-US" sz="1100" dirty="0">
                <a:solidFill>
                  <a:schemeClr val="bg1"/>
                </a:solidFill>
              </a:rPr>
              <a:t>10. $</a:t>
            </a:r>
            <a:r>
              <a:rPr lang="en-US" sz="1100" dirty="0" err="1">
                <a:solidFill>
                  <a:schemeClr val="bg1"/>
                </a:solidFill>
              </a:rPr>
              <a:t>vm</a:t>
            </a:r>
            <a:r>
              <a:rPr lang="en-US" sz="1100" dirty="0">
                <a:solidFill>
                  <a:schemeClr val="bg1"/>
                </a:solidFill>
              </a:rPr>
              <a:t> = Get-VM -Name "</a:t>
            </a:r>
            <a:r>
              <a:rPr lang="en-US" sz="1100" dirty="0" err="1">
                <a:solidFill>
                  <a:schemeClr val="bg1"/>
                </a:solidFill>
              </a:rPr>
              <a:t>NewVM</a:t>
            </a:r>
            <a:r>
              <a:rPr lang="en-US" sz="1100" dirty="0">
                <a:solidFill>
                  <a:schemeClr val="bg1"/>
                </a:solidFill>
              </a:rPr>
              <a:t>" </a:t>
            </a:r>
          </a:p>
          <a:p>
            <a:pPr>
              <a:buClr>
                <a:schemeClr val="bg1"/>
              </a:buClr>
            </a:pPr>
            <a:r>
              <a:rPr lang="en-US" sz="1100" dirty="0">
                <a:solidFill>
                  <a:schemeClr val="bg1"/>
                </a:solidFill>
              </a:rPr>
              <a:t>      $spec = New-</a:t>
            </a:r>
            <a:r>
              <a:rPr lang="en-US" sz="1100" dirty="0" err="1">
                <a:solidFill>
                  <a:schemeClr val="bg1"/>
                </a:solidFill>
              </a:rPr>
              <a:t>OSCustomizationSpec</a:t>
            </a:r>
            <a:r>
              <a:rPr lang="en-US" sz="1100" dirty="0">
                <a:solidFill>
                  <a:schemeClr val="bg1"/>
                </a:solidFill>
              </a:rPr>
              <a:t> -Name "</a:t>
            </a:r>
            <a:r>
              <a:rPr lang="en-US" sz="1100" dirty="0" err="1">
                <a:solidFill>
                  <a:schemeClr val="bg1"/>
                </a:solidFill>
              </a:rPr>
              <a:t>CustomSpec</a:t>
            </a:r>
            <a:r>
              <a:rPr lang="en-US" sz="1100" dirty="0">
                <a:solidFill>
                  <a:schemeClr val="bg1"/>
                </a:solidFill>
              </a:rPr>
              <a:t>" -Domain "</a:t>
            </a:r>
            <a:r>
              <a:rPr lang="en-US" sz="1100" dirty="0" err="1">
                <a:solidFill>
                  <a:schemeClr val="bg1"/>
                </a:solidFill>
              </a:rPr>
              <a:t>domain.local</a:t>
            </a:r>
            <a:r>
              <a:rPr lang="en-US" sz="1100" dirty="0">
                <a:solidFill>
                  <a:schemeClr val="bg1"/>
                </a:solidFill>
              </a:rPr>
              <a:t>" -</a:t>
            </a:r>
            <a:r>
              <a:rPr lang="en-US" sz="1100" dirty="0" err="1">
                <a:solidFill>
                  <a:schemeClr val="bg1"/>
                </a:solidFill>
              </a:rPr>
              <a:t>ChangeSid</a:t>
            </a:r>
            <a:r>
              <a:rPr lang="en-US" sz="1100" dirty="0">
                <a:solidFill>
                  <a:schemeClr val="bg1"/>
                </a:solidFill>
              </a:rPr>
              <a:t> </a:t>
            </a:r>
          </a:p>
          <a:p>
            <a:pPr>
              <a:buClr>
                <a:schemeClr val="bg1"/>
              </a:buClr>
            </a:pPr>
            <a:r>
              <a:rPr lang="en-US" sz="1100" dirty="0">
                <a:solidFill>
                  <a:schemeClr val="bg1"/>
                </a:solidFill>
              </a:rPr>
              <a:t>     Set-VM -VM $</a:t>
            </a:r>
            <a:r>
              <a:rPr lang="en-US" sz="1100" dirty="0" err="1">
                <a:solidFill>
                  <a:schemeClr val="bg1"/>
                </a:solidFill>
              </a:rPr>
              <a:t>vm</a:t>
            </a:r>
            <a:r>
              <a:rPr lang="en-US" sz="1100" dirty="0">
                <a:solidFill>
                  <a:schemeClr val="bg1"/>
                </a:solidFill>
              </a:rPr>
              <a:t> -</a:t>
            </a:r>
            <a:r>
              <a:rPr lang="en-US" sz="1100" dirty="0" err="1">
                <a:solidFill>
                  <a:schemeClr val="bg1"/>
                </a:solidFill>
              </a:rPr>
              <a:t>OSCustomizationSpec</a:t>
            </a:r>
            <a:r>
              <a:rPr lang="en-US" sz="1100" dirty="0">
                <a:solidFill>
                  <a:schemeClr val="bg1"/>
                </a:solidFill>
              </a:rPr>
              <a:t> $spec</a:t>
            </a:r>
          </a:p>
        </p:txBody>
      </p:sp>
      <p:sp>
        <p:nvSpPr>
          <p:cNvPr id="7" name="TextBox 6">
            <a:extLst>
              <a:ext uri="{FF2B5EF4-FFF2-40B4-BE49-F238E27FC236}">
                <a16:creationId xmlns:a16="http://schemas.microsoft.com/office/drawing/2014/main" id="{5A9E5E5E-509E-A709-82FD-DBF39A1EF35A}"/>
              </a:ext>
            </a:extLst>
          </p:cNvPr>
          <p:cNvSpPr txBox="1"/>
          <p:nvPr/>
        </p:nvSpPr>
        <p:spPr>
          <a:xfrm>
            <a:off x="510540" y="5905094"/>
            <a:ext cx="5107488" cy="307777"/>
          </a:xfrm>
          <a:prstGeom prst="rect">
            <a:avLst/>
          </a:prstGeom>
          <a:noFill/>
        </p:spPr>
        <p:txBody>
          <a:bodyPr wrap="none" rtlCol="0">
            <a:spAutoFit/>
          </a:bodyPr>
          <a:lstStyle/>
          <a:p>
            <a:r>
              <a:rPr lang="en-US" dirty="0">
                <a:solidFill>
                  <a:schemeClr val="bg1"/>
                </a:solidFill>
              </a:rPr>
              <a:t>This does not however,  make you a programmer !   …. Yet…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5feff872a0_0_104"/>
          <p:cNvSpPr txBox="1">
            <a:spLocks noGrp="1"/>
          </p:cNvSpPr>
          <p:nvPr>
            <p:ph type="title"/>
          </p:nvPr>
        </p:nvSpPr>
        <p:spPr>
          <a:xfrm>
            <a:off x="439440" y="1245576"/>
            <a:ext cx="88704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Lab #3.  </a:t>
            </a:r>
            <a:endParaRPr dirty="0"/>
          </a:p>
        </p:txBody>
      </p:sp>
      <p:sp>
        <p:nvSpPr>
          <p:cNvPr id="134" name="Google Shape;134;g25feff872a0_0_104"/>
          <p:cNvSpPr txBox="1">
            <a:spLocks noGrp="1"/>
          </p:cNvSpPr>
          <p:nvPr>
            <p:ph type="body" idx="1"/>
          </p:nvPr>
        </p:nvSpPr>
        <p:spPr>
          <a:xfrm>
            <a:off x="1089267" y="3217922"/>
            <a:ext cx="7187551" cy="559399"/>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ct val="39285"/>
              <a:buNone/>
            </a:pPr>
            <a:r>
              <a:rPr lang="en-US" dirty="0"/>
              <a:t>Install </a:t>
            </a:r>
            <a:r>
              <a:rPr lang="en-US" dirty="0" err="1"/>
              <a:t>PowerCLI</a:t>
            </a:r>
            <a:r>
              <a:rPr lang="en-US" dirty="0"/>
              <a:t> and Connect to ESX</a:t>
            </a:r>
            <a:endParaRPr dirty="0"/>
          </a:p>
        </p:txBody>
      </p:sp>
    </p:spTree>
    <p:extLst>
      <p:ext uri="{BB962C8B-B14F-4D97-AF65-F5344CB8AC3E}">
        <p14:creationId xmlns:p14="http://schemas.microsoft.com/office/powerpoint/2010/main" val="2017026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5feff872a0_1_17"/>
          <p:cNvSpPr txBox="1">
            <a:spLocks noGrp="1"/>
          </p:cNvSpPr>
          <p:nvPr>
            <p:ph type="title"/>
          </p:nvPr>
        </p:nvSpPr>
        <p:spPr>
          <a:xfrm>
            <a:off x="398274" y="1104899"/>
            <a:ext cx="4371845" cy="591299"/>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1100"/>
              <a:buFont typeface="Arial"/>
              <a:buNone/>
            </a:pPr>
            <a:r>
              <a:rPr lang="en-US" sz="2800" dirty="0" err="1"/>
              <a:t>ChatGPT</a:t>
            </a:r>
            <a:r>
              <a:rPr lang="en-US" sz="2800" dirty="0"/>
              <a:t> – </a:t>
            </a:r>
            <a:r>
              <a:rPr lang="en-US" sz="2800" dirty="0" err="1"/>
              <a:t>PowerCLi</a:t>
            </a:r>
            <a:r>
              <a:rPr lang="en-US" sz="2800" dirty="0"/>
              <a:t> Intro </a:t>
            </a:r>
            <a:endParaRPr sz="2800" dirty="0"/>
          </a:p>
        </p:txBody>
      </p:sp>
      <p:sp>
        <p:nvSpPr>
          <p:cNvPr id="190" name="Google Shape;190;g25feff872a0_1_17"/>
          <p:cNvSpPr txBox="1">
            <a:spLocks noGrp="1"/>
          </p:cNvSpPr>
          <p:nvPr>
            <p:ph type="body" idx="1"/>
          </p:nvPr>
        </p:nvSpPr>
        <p:spPr>
          <a:xfrm>
            <a:off x="494341" y="3084401"/>
            <a:ext cx="4179707" cy="2392572"/>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ts val="1100"/>
              <a:buNone/>
            </a:pPr>
            <a:r>
              <a:rPr lang="en-US" sz="2000" dirty="0"/>
              <a:t>It’s always good to understand how to enable your environment. </a:t>
            </a:r>
          </a:p>
          <a:p>
            <a:pPr marL="0" lvl="0" indent="0" algn="l" rtl="0">
              <a:lnSpc>
                <a:spcPct val="90000"/>
              </a:lnSpc>
              <a:spcBef>
                <a:spcPts val="0"/>
              </a:spcBef>
              <a:spcAft>
                <a:spcPts val="0"/>
              </a:spcAft>
              <a:buClr>
                <a:schemeClr val="dk1"/>
              </a:buClr>
              <a:buSzPts val="1100"/>
              <a:buNone/>
            </a:pPr>
            <a:endParaRPr lang="en-US" sz="2000" dirty="0"/>
          </a:p>
          <a:p>
            <a:pPr marL="0" lvl="0" indent="0" algn="l" rtl="0">
              <a:lnSpc>
                <a:spcPct val="90000"/>
              </a:lnSpc>
              <a:spcBef>
                <a:spcPts val="0"/>
              </a:spcBef>
              <a:spcAft>
                <a:spcPts val="0"/>
              </a:spcAft>
              <a:buClr>
                <a:schemeClr val="dk1"/>
              </a:buClr>
              <a:buSzPts val="1100"/>
              <a:buNone/>
            </a:pPr>
            <a:r>
              <a:rPr lang="en-US" sz="2000" dirty="0"/>
              <a:t>Simply ask ChatGPT</a:t>
            </a:r>
          </a:p>
          <a:p>
            <a:pPr marL="0" lvl="0" indent="0" algn="l" rtl="0">
              <a:lnSpc>
                <a:spcPct val="90000"/>
              </a:lnSpc>
              <a:spcBef>
                <a:spcPts val="0"/>
              </a:spcBef>
              <a:spcAft>
                <a:spcPts val="0"/>
              </a:spcAft>
              <a:buClr>
                <a:schemeClr val="dk1"/>
              </a:buClr>
              <a:buSzPts val="1100"/>
              <a:buNone/>
            </a:pPr>
            <a:endParaRPr lang="en-US" sz="2000" dirty="0"/>
          </a:p>
          <a:p>
            <a:pPr marL="0" lvl="0" indent="0" algn="l" rtl="0">
              <a:lnSpc>
                <a:spcPct val="90000"/>
              </a:lnSpc>
              <a:spcBef>
                <a:spcPts val="0"/>
              </a:spcBef>
              <a:spcAft>
                <a:spcPts val="0"/>
              </a:spcAft>
              <a:buClr>
                <a:schemeClr val="dk1"/>
              </a:buClr>
              <a:buSzPts val="1100"/>
              <a:buNone/>
            </a:pPr>
            <a:r>
              <a:rPr lang="en-US" sz="2000" dirty="0"/>
              <a:t>Notes: </a:t>
            </a:r>
          </a:p>
          <a:p>
            <a:pPr marL="0" lvl="0" indent="0" algn="l" rtl="0">
              <a:lnSpc>
                <a:spcPct val="90000"/>
              </a:lnSpc>
              <a:spcBef>
                <a:spcPts val="0"/>
              </a:spcBef>
              <a:spcAft>
                <a:spcPts val="0"/>
              </a:spcAft>
              <a:buClr>
                <a:schemeClr val="dk1"/>
              </a:buClr>
              <a:buSzPts val="1100"/>
              <a:buNone/>
            </a:pPr>
            <a:endParaRPr lang="en-US" sz="2000" dirty="0"/>
          </a:p>
          <a:p>
            <a:pPr marL="342900" lvl="0" indent="-342900" algn="l" rtl="0">
              <a:lnSpc>
                <a:spcPct val="90000"/>
              </a:lnSpc>
              <a:spcBef>
                <a:spcPts val="0"/>
              </a:spcBef>
              <a:spcAft>
                <a:spcPts val="0"/>
              </a:spcAft>
              <a:buClr>
                <a:schemeClr val="bg1"/>
              </a:buClr>
              <a:buSzPts val="1100"/>
              <a:buFont typeface="Wingdings" panose="05000000000000000000" pitchFamily="2" charset="2"/>
              <a:buChar char="ü"/>
            </a:pPr>
            <a:r>
              <a:rPr lang="en-US" sz="2000" dirty="0"/>
              <a:t>You must run PowerShell as Admin</a:t>
            </a:r>
          </a:p>
          <a:p>
            <a:pPr marL="342900" lvl="0" indent="-342900" algn="l" rtl="0">
              <a:lnSpc>
                <a:spcPct val="90000"/>
              </a:lnSpc>
              <a:spcBef>
                <a:spcPts val="0"/>
              </a:spcBef>
              <a:spcAft>
                <a:spcPts val="0"/>
              </a:spcAft>
              <a:buClr>
                <a:schemeClr val="dk1"/>
              </a:buClr>
              <a:buSzPts val="1100"/>
              <a:buFontTx/>
              <a:buChar char="-"/>
            </a:pPr>
            <a:endParaRPr lang="en-US" sz="2000" dirty="0"/>
          </a:p>
          <a:p>
            <a:pPr marL="342900" lvl="0" indent="-342900" algn="l" rtl="0">
              <a:lnSpc>
                <a:spcPct val="90000"/>
              </a:lnSpc>
              <a:spcBef>
                <a:spcPts val="0"/>
              </a:spcBef>
              <a:spcAft>
                <a:spcPts val="0"/>
              </a:spcAft>
              <a:buClr>
                <a:schemeClr val="dk1"/>
              </a:buClr>
              <a:buSzPts val="1100"/>
              <a:buFontTx/>
              <a:buChar char="-"/>
            </a:pPr>
            <a:r>
              <a:rPr lang="en-US" sz="2000" dirty="0"/>
              <a:t>(Search </a:t>
            </a:r>
            <a:r>
              <a:rPr lang="en-US" sz="2000" dirty="0" err="1"/>
              <a:t>Powershell</a:t>
            </a:r>
            <a:r>
              <a:rPr lang="en-US" sz="2000" dirty="0"/>
              <a:t> and right click and “Run as admin” to launch </a:t>
            </a:r>
            <a:r>
              <a:rPr lang="en-US" sz="2000" dirty="0" err="1"/>
              <a:t>Powershell</a:t>
            </a:r>
            <a:r>
              <a:rPr lang="en-US" sz="2000" dirty="0"/>
              <a:t> as Admin)</a:t>
            </a:r>
          </a:p>
          <a:p>
            <a:pPr marL="342900" lvl="0" indent="-342900" algn="l" rtl="0">
              <a:lnSpc>
                <a:spcPct val="90000"/>
              </a:lnSpc>
              <a:spcBef>
                <a:spcPts val="0"/>
              </a:spcBef>
              <a:spcAft>
                <a:spcPts val="0"/>
              </a:spcAft>
              <a:buClr>
                <a:schemeClr val="dk1"/>
              </a:buClr>
              <a:buSzPts val="1100"/>
              <a:buFontTx/>
              <a:buChar char="-"/>
            </a:pPr>
            <a:endParaRPr lang="en-US" sz="2000" dirty="0"/>
          </a:p>
          <a:p>
            <a:pPr marL="342900" lvl="0" indent="-342900" algn="l" rtl="0">
              <a:lnSpc>
                <a:spcPct val="90000"/>
              </a:lnSpc>
              <a:spcBef>
                <a:spcPts val="0"/>
              </a:spcBef>
              <a:spcAft>
                <a:spcPts val="0"/>
              </a:spcAft>
              <a:buClr>
                <a:schemeClr val="dk1"/>
              </a:buClr>
              <a:buSzPts val="1100"/>
              <a:buFontTx/>
              <a:buChar char="-"/>
            </a:pPr>
            <a:endParaRPr lang="en-US" sz="2000" dirty="0"/>
          </a:p>
          <a:p>
            <a:pPr marL="342900" lvl="0" indent="-342900" algn="l" rtl="0">
              <a:lnSpc>
                <a:spcPct val="90000"/>
              </a:lnSpc>
              <a:spcBef>
                <a:spcPts val="0"/>
              </a:spcBef>
              <a:spcAft>
                <a:spcPts val="0"/>
              </a:spcAft>
              <a:buClr>
                <a:schemeClr val="bg1"/>
              </a:buClr>
              <a:buSzPts val="1100"/>
              <a:buFont typeface="Wingdings" panose="05000000000000000000" pitchFamily="2" charset="2"/>
              <a:buChar char="ü"/>
            </a:pPr>
            <a:r>
              <a:rPr lang="en-US" sz="2000" dirty="0"/>
              <a:t>You must Enable </a:t>
            </a:r>
            <a:r>
              <a:rPr lang="en-US" sz="2000" dirty="0" err="1"/>
              <a:t>Powershell</a:t>
            </a:r>
            <a:r>
              <a:rPr lang="en-US" sz="2000" dirty="0"/>
              <a:t> Security </a:t>
            </a:r>
          </a:p>
          <a:p>
            <a:pPr marL="0" lvl="0" indent="0" algn="l" rtl="0">
              <a:lnSpc>
                <a:spcPct val="90000"/>
              </a:lnSpc>
              <a:spcBef>
                <a:spcPts val="0"/>
              </a:spcBef>
              <a:spcAft>
                <a:spcPts val="0"/>
              </a:spcAft>
              <a:buClr>
                <a:schemeClr val="dk1"/>
              </a:buClr>
              <a:buSzPts val="1100"/>
            </a:pPr>
            <a:endParaRPr lang="en-US" sz="2000" dirty="0"/>
          </a:p>
        </p:txBody>
      </p:sp>
      <p:pic>
        <p:nvPicPr>
          <p:cNvPr id="2" name="Picture 1">
            <a:extLst>
              <a:ext uri="{FF2B5EF4-FFF2-40B4-BE49-F238E27FC236}">
                <a16:creationId xmlns:a16="http://schemas.microsoft.com/office/drawing/2014/main" id="{0CE2E6C5-750B-0637-36DF-112E583B1166}"/>
              </a:ext>
            </a:extLst>
          </p:cNvPr>
          <p:cNvPicPr>
            <a:picLocks noChangeAspect="1"/>
          </p:cNvPicPr>
          <p:nvPr/>
        </p:nvPicPr>
        <p:blipFill>
          <a:blip r:embed="rId3"/>
          <a:stretch>
            <a:fillRect/>
          </a:stretch>
        </p:blipFill>
        <p:spPr>
          <a:xfrm>
            <a:off x="5593005" y="632095"/>
            <a:ext cx="4876042" cy="4771602"/>
          </a:xfrm>
          <a:prstGeom prst="rect">
            <a:avLst/>
          </a:prstGeom>
        </p:spPr>
      </p:pic>
      <p:pic>
        <p:nvPicPr>
          <p:cNvPr id="4" name="Picture 3">
            <a:extLst>
              <a:ext uri="{FF2B5EF4-FFF2-40B4-BE49-F238E27FC236}">
                <a16:creationId xmlns:a16="http://schemas.microsoft.com/office/drawing/2014/main" id="{BF55F051-8558-4FC3-8997-056B13474E7D}"/>
              </a:ext>
            </a:extLst>
          </p:cNvPr>
          <p:cNvPicPr>
            <a:picLocks noChangeAspect="1"/>
          </p:cNvPicPr>
          <p:nvPr/>
        </p:nvPicPr>
        <p:blipFill>
          <a:blip r:embed="rId4"/>
          <a:stretch>
            <a:fillRect/>
          </a:stretch>
        </p:blipFill>
        <p:spPr>
          <a:xfrm>
            <a:off x="687144" y="1994371"/>
            <a:ext cx="3794103" cy="736719"/>
          </a:xfrm>
          <a:prstGeom prst="rect">
            <a:avLst/>
          </a:prstGeom>
        </p:spPr>
      </p:pic>
      <p:sp>
        <p:nvSpPr>
          <p:cNvPr id="3" name="Rectangle 2">
            <a:extLst>
              <a:ext uri="{FF2B5EF4-FFF2-40B4-BE49-F238E27FC236}">
                <a16:creationId xmlns:a16="http://schemas.microsoft.com/office/drawing/2014/main" id="{34993260-60DE-112A-33B2-F4FAE42DFEF5}"/>
              </a:ext>
            </a:extLst>
          </p:cNvPr>
          <p:cNvSpPr/>
          <p:nvPr/>
        </p:nvSpPr>
        <p:spPr>
          <a:xfrm>
            <a:off x="153196" y="5403697"/>
            <a:ext cx="5377200" cy="698808"/>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effectLst/>
                <a:latin typeface="Menlo" panose="020B0609030804020204" pitchFamily="49" charset="0"/>
              </a:rPr>
              <a:t>    </a:t>
            </a:r>
          </a:p>
          <a:p>
            <a:endParaRPr lang="en-US" dirty="0">
              <a:solidFill>
                <a:schemeClr val="bg1"/>
              </a:solidFill>
              <a:effectLst/>
              <a:latin typeface="Menlo" panose="020B0609030804020204" pitchFamily="49" charset="0"/>
            </a:endParaRPr>
          </a:p>
        </p:txBody>
      </p:sp>
      <p:sp>
        <p:nvSpPr>
          <p:cNvPr id="6" name="TextBox 5">
            <a:extLst>
              <a:ext uri="{FF2B5EF4-FFF2-40B4-BE49-F238E27FC236}">
                <a16:creationId xmlns:a16="http://schemas.microsoft.com/office/drawing/2014/main" id="{7BF6545D-2C03-D422-CA3C-E50BFB252284}"/>
              </a:ext>
            </a:extLst>
          </p:cNvPr>
          <p:cNvSpPr txBox="1"/>
          <p:nvPr/>
        </p:nvSpPr>
        <p:spPr>
          <a:xfrm>
            <a:off x="153196" y="5491591"/>
            <a:ext cx="5448928" cy="646331"/>
          </a:xfrm>
          <a:prstGeom prst="rect">
            <a:avLst/>
          </a:prstGeom>
          <a:noFill/>
        </p:spPr>
        <p:txBody>
          <a:bodyPr wrap="none" rtlCol="0">
            <a:spAutoFit/>
          </a:bodyPr>
          <a:lstStyle/>
          <a:p>
            <a:r>
              <a:rPr lang="en-US" sz="1200" dirty="0">
                <a:solidFill>
                  <a:schemeClr val="bg1"/>
                </a:solidFill>
              </a:rPr>
              <a:t>&gt; </a:t>
            </a:r>
            <a:r>
              <a:rPr lang="en-US" sz="1200" dirty="0">
                <a:solidFill>
                  <a:srgbClr val="FFFF00"/>
                </a:solidFill>
              </a:rPr>
              <a:t>Import-Module</a:t>
            </a:r>
            <a:r>
              <a:rPr lang="en-US" sz="1200" dirty="0">
                <a:solidFill>
                  <a:schemeClr val="bg1"/>
                </a:solidFill>
              </a:rPr>
              <a:t> </a:t>
            </a:r>
            <a:r>
              <a:rPr lang="en-US" sz="1200" dirty="0" err="1">
                <a:solidFill>
                  <a:schemeClr val="bg1"/>
                </a:solidFill>
              </a:rPr>
              <a:t>VMware.VimAutomation.Core</a:t>
            </a:r>
            <a:endParaRPr lang="en-US" sz="1200" dirty="0">
              <a:solidFill>
                <a:schemeClr val="bg1"/>
              </a:solidFill>
            </a:endParaRPr>
          </a:p>
          <a:p>
            <a:r>
              <a:rPr lang="en-US" sz="1200" dirty="0">
                <a:solidFill>
                  <a:schemeClr val="bg1"/>
                </a:solidFill>
              </a:rPr>
              <a:t>&gt; </a:t>
            </a:r>
            <a:r>
              <a:rPr lang="en-US" sz="1200" dirty="0">
                <a:solidFill>
                  <a:srgbClr val="FFFF00"/>
                </a:solidFill>
              </a:rPr>
              <a:t>Set-</a:t>
            </a:r>
            <a:r>
              <a:rPr lang="en-US" sz="1200" dirty="0" err="1">
                <a:solidFill>
                  <a:srgbClr val="FFFF00"/>
                </a:solidFill>
              </a:rPr>
              <a:t>ExecutionPolicy</a:t>
            </a:r>
            <a:r>
              <a:rPr lang="en-US" sz="1200" dirty="0">
                <a:solidFill>
                  <a:schemeClr val="bg1"/>
                </a:solidFill>
              </a:rPr>
              <a:t> –</a:t>
            </a:r>
            <a:r>
              <a:rPr lang="en-US" sz="1200" dirty="0" err="1">
                <a:solidFill>
                  <a:schemeClr val="bg1"/>
                </a:solidFill>
              </a:rPr>
              <a:t>ExecutionPolicy</a:t>
            </a:r>
            <a:r>
              <a:rPr lang="en-US" sz="1200" dirty="0">
                <a:solidFill>
                  <a:schemeClr val="bg1"/>
                </a:solidFill>
              </a:rPr>
              <a:t> </a:t>
            </a:r>
            <a:r>
              <a:rPr lang="en-US" sz="1200" dirty="0" err="1">
                <a:solidFill>
                  <a:schemeClr val="bg1"/>
                </a:solidFill>
              </a:rPr>
              <a:t>RemoteSigned</a:t>
            </a:r>
            <a:endParaRPr lang="en-US" sz="1200" dirty="0">
              <a:solidFill>
                <a:schemeClr val="bg1"/>
              </a:solidFill>
            </a:endParaRPr>
          </a:p>
          <a:p>
            <a:r>
              <a:rPr lang="en-US" sz="1200" dirty="0">
                <a:solidFill>
                  <a:schemeClr val="bg1"/>
                </a:solidFill>
              </a:rPr>
              <a:t>&gt;</a:t>
            </a:r>
            <a:r>
              <a:rPr lang="en-US" sz="1200" dirty="0">
                <a:solidFill>
                  <a:srgbClr val="FFFF00"/>
                </a:solidFill>
              </a:rPr>
              <a:t> Set-</a:t>
            </a:r>
            <a:r>
              <a:rPr lang="en-US" sz="1200" dirty="0" err="1">
                <a:solidFill>
                  <a:srgbClr val="FFFF00"/>
                </a:solidFill>
              </a:rPr>
              <a:t>PowerCLIConfiguration</a:t>
            </a:r>
            <a:r>
              <a:rPr lang="en-US" sz="1200" dirty="0">
                <a:solidFill>
                  <a:schemeClr val="bg1"/>
                </a:solidFill>
              </a:rPr>
              <a:t> –</a:t>
            </a:r>
            <a:r>
              <a:rPr lang="en-US" sz="1200" dirty="0" err="1">
                <a:solidFill>
                  <a:schemeClr val="bg1"/>
                </a:solidFill>
              </a:rPr>
              <a:t>InvalidCertificateaction</a:t>
            </a:r>
            <a:r>
              <a:rPr lang="en-US" sz="1200" dirty="0">
                <a:solidFill>
                  <a:schemeClr val="bg1"/>
                </a:solidFill>
              </a:rPr>
              <a:t> Ignore –Confirm:$false</a:t>
            </a:r>
          </a:p>
        </p:txBody>
      </p:sp>
      <p:sp>
        <p:nvSpPr>
          <p:cNvPr id="7" name="Rectangle 6">
            <a:extLst>
              <a:ext uri="{FF2B5EF4-FFF2-40B4-BE49-F238E27FC236}">
                <a16:creationId xmlns:a16="http://schemas.microsoft.com/office/drawing/2014/main" id="{F830678C-CAE3-8E20-DFF8-92EDE6690CB3}"/>
              </a:ext>
            </a:extLst>
          </p:cNvPr>
          <p:cNvSpPr/>
          <p:nvPr/>
        </p:nvSpPr>
        <p:spPr>
          <a:xfrm>
            <a:off x="5593005" y="5542805"/>
            <a:ext cx="4876042" cy="1124097"/>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effectLst/>
                <a:latin typeface="Menlo" panose="020B0609030804020204" pitchFamily="49" charset="0"/>
              </a:rPr>
              <a:t>    </a:t>
            </a:r>
          </a:p>
          <a:p>
            <a:endParaRPr lang="en-US" dirty="0">
              <a:solidFill>
                <a:schemeClr val="bg1"/>
              </a:solidFill>
              <a:effectLst/>
              <a:latin typeface="Menlo" panose="020B0609030804020204" pitchFamily="49" charset="0"/>
            </a:endParaRPr>
          </a:p>
        </p:txBody>
      </p:sp>
      <p:sp>
        <p:nvSpPr>
          <p:cNvPr id="8" name="TextBox 7">
            <a:extLst>
              <a:ext uri="{FF2B5EF4-FFF2-40B4-BE49-F238E27FC236}">
                <a16:creationId xmlns:a16="http://schemas.microsoft.com/office/drawing/2014/main" id="{F3F1E2AC-19BF-6FAB-0813-1D062294425A}"/>
              </a:ext>
            </a:extLst>
          </p:cNvPr>
          <p:cNvSpPr txBox="1"/>
          <p:nvPr/>
        </p:nvSpPr>
        <p:spPr>
          <a:xfrm>
            <a:off x="5727342" y="5632385"/>
            <a:ext cx="3358612" cy="1015663"/>
          </a:xfrm>
          <a:prstGeom prst="rect">
            <a:avLst/>
          </a:prstGeom>
          <a:noFill/>
        </p:spPr>
        <p:txBody>
          <a:bodyPr wrap="none" rtlCol="0">
            <a:spAutoFit/>
          </a:bodyPr>
          <a:lstStyle/>
          <a:p>
            <a:pPr marL="171450" indent="-171450">
              <a:buFont typeface="Wingdings" panose="05000000000000000000" pitchFamily="2" charset="2"/>
              <a:buChar char="Ø"/>
            </a:pPr>
            <a:r>
              <a:rPr lang="en-US" sz="1200" b="1" dirty="0">
                <a:solidFill>
                  <a:srgbClr val="FFFF00"/>
                </a:solidFill>
              </a:rPr>
              <a:t>Connect-</a:t>
            </a:r>
            <a:r>
              <a:rPr lang="en-US" sz="1200" b="1" dirty="0" err="1">
                <a:solidFill>
                  <a:srgbClr val="FFFF00"/>
                </a:solidFill>
              </a:rPr>
              <a:t>VIServer</a:t>
            </a:r>
            <a:r>
              <a:rPr lang="en-US" sz="1200" b="1" dirty="0">
                <a:solidFill>
                  <a:srgbClr val="FFFF00"/>
                </a:solidFill>
              </a:rPr>
              <a:t> </a:t>
            </a:r>
            <a:r>
              <a:rPr lang="en-US" sz="1200" b="1" dirty="0">
                <a:solidFill>
                  <a:schemeClr val="bg1"/>
                </a:solidFill>
              </a:rPr>
              <a:t>–Server 72.172.185.171</a:t>
            </a:r>
          </a:p>
          <a:p>
            <a:pPr marL="171450" indent="-171450">
              <a:buFont typeface="Wingdings" panose="05000000000000000000" pitchFamily="2" charset="2"/>
              <a:buChar char="Ø"/>
            </a:pPr>
            <a:endParaRPr lang="en-US" sz="1200" dirty="0">
              <a:solidFill>
                <a:schemeClr val="bg1"/>
              </a:solidFill>
            </a:endParaRPr>
          </a:p>
          <a:p>
            <a:pPr marL="171450" indent="-171450">
              <a:buFont typeface="Wingdings" panose="05000000000000000000" pitchFamily="2" charset="2"/>
              <a:buChar char="Ø"/>
            </a:pPr>
            <a:r>
              <a:rPr lang="en-US" sz="1200" dirty="0">
                <a:solidFill>
                  <a:schemeClr val="bg1"/>
                </a:solidFill>
              </a:rPr>
              <a:t>Name                                       Port     User</a:t>
            </a:r>
          </a:p>
          <a:p>
            <a:pPr marL="171450" indent="-171450">
              <a:buFont typeface="Wingdings" panose="05000000000000000000" pitchFamily="2" charset="2"/>
              <a:buChar char="Ø"/>
            </a:pPr>
            <a:r>
              <a:rPr lang="en-US" sz="1200" dirty="0">
                <a:solidFill>
                  <a:schemeClr val="bg1"/>
                </a:solidFill>
              </a:rPr>
              <a:t>---------                                      -----      ------</a:t>
            </a:r>
          </a:p>
          <a:p>
            <a:pPr marL="171450" indent="-171450">
              <a:buFont typeface="Wingdings" panose="05000000000000000000" pitchFamily="2" charset="2"/>
              <a:buChar char="Ø"/>
            </a:pPr>
            <a:r>
              <a:rPr lang="en-US" sz="1200" dirty="0">
                <a:solidFill>
                  <a:schemeClr val="bg1"/>
                </a:solidFill>
              </a:rPr>
              <a:t>72.172.185.171                        443      root</a:t>
            </a:r>
          </a:p>
        </p:txBody>
      </p:sp>
    </p:spTree>
    <p:extLst>
      <p:ext uri="{BB962C8B-B14F-4D97-AF65-F5344CB8AC3E}">
        <p14:creationId xmlns:p14="http://schemas.microsoft.com/office/powerpoint/2010/main" val="2224181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5feff872a0_1_17"/>
          <p:cNvSpPr txBox="1">
            <a:spLocks noGrp="1"/>
          </p:cNvSpPr>
          <p:nvPr>
            <p:ph type="title"/>
          </p:nvPr>
        </p:nvSpPr>
        <p:spPr>
          <a:xfrm>
            <a:off x="398274" y="1104899"/>
            <a:ext cx="4371845" cy="59129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1100"/>
              <a:buFont typeface="Arial"/>
              <a:buNone/>
            </a:pPr>
            <a:r>
              <a:rPr lang="en-US" sz="2800" dirty="0"/>
              <a:t>Simple </a:t>
            </a:r>
            <a:r>
              <a:rPr lang="en-US" sz="2800" dirty="0" err="1"/>
              <a:t>PowerCLI</a:t>
            </a:r>
            <a:r>
              <a:rPr lang="en-US" sz="2800" dirty="0"/>
              <a:t> Results </a:t>
            </a:r>
            <a:endParaRPr sz="2800" dirty="0"/>
          </a:p>
        </p:txBody>
      </p:sp>
      <p:sp>
        <p:nvSpPr>
          <p:cNvPr id="3" name="Rectangle 2">
            <a:extLst>
              <a:ext uri="{FF2B5EF4-FFF2-40B4-BE49-F238E27FC236}">
                <a16:creationId xmlns:a16="http://schemas.microsoft.com/office/drawing/2014/main" id="{34993260-60DE-112A-33B2-F4FAE42DFEF5}"/>
              </a:ext>
            </a:extLst>
          </p:cNvPr>
          <p:cNvSpPr/>
          <p:nvPr/>
        </p:nvSpPr>
        <p:spPr>
          <a:xfrm>
            <a:off x="398274" y="1849791"/>
            <a:ext cx="10027771" cy="4390753"/>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effectLst/>
                <a:latin typeface="Menlo" panose="020B0609030804020204" pitchFamily="49" charset="0"/>
              </a:rPr>
              <a:t>    </a:t>
            </a:r>
          </a:p>
          <a:p>
            <a:r>
              <a:rPr lang="en-US" dirty="0">
                <a:solidFill>
                  <a:schemeClr val="bg1"/>
                </a:solidFill>
                <a:effectLst/>
                <a:latin typeface="Menlo" panose="020B0609030804020204" pitchFamily="49" charset="0"/>
              </a:rPr>
              <a:t>   </a:t>
            </a:r>
          </a:p>
        </p:txBody>
      </p:sp>
      <p:sp>
        <p:nvSpPr>
          <p:cNvPr id="6" name="TextBox 5">
            <a:extLst>
              <a:ext uri="{FF2B5EF4-FFF2-40B4-BE49-F238E27FC236}">
                <a16:creationId xmlns:a16="http://schemas.microsoft.com/office/drawing/2014/main" id="{7BF6545D-2C03-D422-CA3C-E50BFB252284}"/>
              </a:ext>
            </a:extLst>
          </p:cNvPr>
          <p:cNvSpPr txBox="1">
            <a:spLocks noGrp="1" noRot="1" noMove="1" noResize="1" noEditPoints="1" noAdjustHandles="1" noChangeArrowheads="1" noChangeShapeType="1"/>
          </p:cNvSpPr>
          <p:nvPr/>
        </p:nvSpPr>
        <p:spPr>
          <a:xfrm>
            <a:off x="501968" y="2016444"/>
            <a:ext cx="9678979" cy="3970318"/>
          </a:xfrm>
          <a:prstGeom prst="rect">
            <a:avLst/>
          </a:prstGeom>
          <a:noFill/>
        </p:spPr>
        <p:txBody>
          <a:bodyPr wrap="square" rtlCol="0">
            <a:spAutoFit/>
          </a:bodyPr>
          <a:lstStyle/>
          <a:p>
            <a:r>
              <a:rPr lang="en-US" sz="1200" dirty="0">
                <a:solidFill>
                  <a:schemeClr val="bg1"/>
                </a:solidFill>
              </a:rPr>
              <a:t>&gt;</a:t>
            </a:r>
            <a:r>
              <a:rPr lang="en-US" sz="1200" dirty="0">
                <a:solidFill>
                  <a:srgbClr val="FFFF00"/>
                </a:solidFill>
              </a:rPr>
              <a:t> Connect-</a:t>
            </a:r>
            <a:r>
              <a:rPr lang="en-US" sz="1200" dirty="0" err="1">
                <a:solidFill>
                  <a:srgbClr val="FFFF00"/>
                </a:solidFill>
              </a:rPr>
              <a:t>VIServer</a:t>
            </a:r>
            <a:r>
              <a:rPr lang="en-US" sz="1200" dirty="0">
                <a:solidFill>
                  <a:schemeClr val="bg1"/>
                </a:solidFill>
              </a:rPr>
              <a:t> –Server 72.172.185.171</a:t>
            </a:r>
          </a:p>
          <a:p>
            <a:endParaRPr lang="en-US" sz="1200" dirty="0">
              <a:solidFill>
                <a:schemeClr val="bg1"/>
              </a:solidFill>
            </a:endParaRPr>
          </a:p>
          <a:p>
            <a:r>
              <a:rPr lang="en-US" sz="1200" dirty="0">
                <a:solidFill>
                  <a:schemeClr val="bg1"/>
                </a:solidFill>
              </a:rPr>
              <a:t>Name                                        Port          User </a:t>
            </a:r>
          </a:p>
          <a:p>
            <a:r>
              <a:rPr lang="en-US" sz="1200" dirty="0">
                <a:solidFill>
                  <a:schemeClr val="bg1"/>
                </a:solidFill>
              </a:rPr>
              <a:t>---------                                      -------         -------</a:t>
            </a:r>
          </a:p>
          <a:p>
            <a:r>
              <a:rPr lang="en-US" sz="1200" dirty="0">
                <a:solidFill>
                  <a:schemeClr val="bg1"/>
                </a:solidFill>
              </a:rPr>
              <a:t>72.172.185.171                          443          root</a:t>
            </a:r>
          </a:p>
          <a:p>
            <a:endParaRPr lang="en-US" sz="1200" dirty="0">
              <a:solidFill>
                <a:schemeClr val="bg1"/>
              </a:solidFill>
            </a:endParaRPr>
          </a:p>
          <a:p>
            <a:endParaRPr lang="en-US" sz="1200" dirty="0">
              <a:solidFill>
                <a:schemeClr val="bg1"/>
              </a:solidFill>
            </a:endParaRPr>
          </a:p>
          <a:p>
            <a:r>
              <a:rPr lang="en-US" sz="1200" dirty="0">
                <a:solidFill>
                  <a:schemeClr val="bg1"/>
                </a:solidFill>
              </a:rPr>
              <a:t>&gt;</a:t>
            </a:r>
            <a:r>
              <a:rPr lang="en-US" sz="1200" dirty="0">
                <a:solidFill>
                  <a:srgbClr val="FFFF00"/>
                </a:solidFill>
              </a:rPr>
              <a:t> Get-</a:t>
            </a:r>
            <a:r>
              <a:rPr lang="en-US" sz="1200" dirty="0" err="1">
                <a:solidFill>
                  <a:srgbClr val="FFFF00"/>
                </a:solidFill>
              </a:rPr>
              <a:t>VMHost</a:t>
            </a:r>
            <a:endParaRPr lang="en-US" sz="1200" dirty="0">
              <a:solidFill>
                <a:srgbClr val="FFFF00"/>
              </a:solidFill>
            </a:endParaRPr>
          </a:p>
          <a:p>
            <a:pPr marL="171450" indent="-171450">
              <a:buFont typeface="Wingdings" panose="05000000000000000000" pitchFamily="2" charset="2"/>
              <a:buChar char="Ø"/>
            </a:pPr>
            <a:endParaRPr lang="en-US" sz="1200" dirty="0">
              <a:solidFill>
                <a:schemeClr val="bg1"/>
              </a:solidFill>
            </a:endParaRPr>
          </a:p>
          <a:p>
            <a:pPr marL="171450" indent="-171450">
              <a:buFont typeface="Wingdings" panose="05000000000000000000" pitchFamily="2" charset="2"/>
              <a:buChar char="Ø"/>
            </a:pPr>
            <a:r>
              <a:rPr lang="en-US" sz="1200" dirty="0">
                <a:solidFill>
                  <a:schemeClr val="bg1"/>
                </a:solidFill>
              </a:rPr>
              <a:t>Name                      </a:t>
            </a:r>
            <a:r>
              <a:rPr lang="en-US" sz="1200" dirty="0" err="1">
                <a:solidFill>
                  <a:schemeClr val="bg1"/>
                </a:solidFill>
              </a:rPr>
              <a:t>ConnectionState</a:t>
            </a:r>
            <a:r>
              <a:rPr lang="en-US" sz="1200" dirty="0">
                <a:solidFill>
                  <a:schemeClr val="bg1"/>
                </a:solidFill>
              </a:rPr>
              <a:t>   </a:t>
            </a:r>
            <a:r>
              <a:rPr lang="en-US" sz="1200" dirty="0" err="1">
                <a:solidFill>
                  <a:schemeClr val="bg1"/>
                </a:solidFill>
              </a:rPr>
              <a:t>PowerState</a:t>
            </a:r>
            <a:r>
              <a:rPr lang="en-US" sz="1200" dirty="0">
                <a:solidFill>
                  <a:schemeClr val="bg1"/>
                </a:solidFill>
              </a:rPr>
              <a:t>    </a:t>
            </a:r>
            <a:r>
              <a:rPr lang="en-US" sz="1200" dirty="0" err="1">
                <a:solidFill>
                  <a:schemeClr val="bg1"/>
                </a:solidFill>
              </a:rPr>
              <a:t>NumCpu</a:t>
            </a:r>
            <a:r>
              <a:rPr lang="en-US" sz="1200" dirty="0">
                <a:solidFill>
                  <a:schemeClr val="bg1"/>
                </a:solidFill>
              </a:rPr>
              <a:t>  </a:t>
            </a:r>
            <a:r>
              <a:rPr lang="en-US" sz="1200" dirty="0" err="1">
                <a:solidFill>
                  <a:schemeClr val="bg1"/>
                </a:solidFill>
              </a:rPr>
              <a:t>CpuUsageMhz</a:t>
            </a:r>
            <a:r>
              <a:rPr lang="en-US" sz="1200" dirty="0">
                <a:solidFill>
                  <a:schemeClr val="bg1"/>
                </a:solidFill>
              </a:rPr>
              <a:t> </a:t>
            </a:r>
            <a:r>
              <a:rPr lang="en-US" sz="1200" dirty="0" err="1">
                <a:solidFill>
                  <a:schemeClr val="bg1"/>
                </a:solidFill>
              </a:rPr>
              <a:t>CpuTotalMhz</a:t>
            </a:r>
            <a:r>
              <a:rPr lang="en-US" sz="1200" dirty="0">
                <a:solidFill>
                  <a:schemeClr val="bg1"/>
                </a:solidFill>
              </a:rPr>
              <a:t> </a:t>
            </a:r>
            <a:r>
              <a:rPr lang="en-US" sz="1200" dirty="0" err="1">
                <a:solidFill>
                  <a:schemeClr val="bg1"/>
                </a:solidFill>
              </a:rPr>
              <a:t>MemoryUsageGB</a:t>
            </a:r>
            <a:r>
              <a:rPr lang="en-US" sz="1200" dirty="0">
                <a:solidFill>
                  <a:schemeClr val="bg1"/>
                </a:solidFill>
              </a:rPr>
              <a:t> </a:t>
            </a:r>
            <a:r>
              <a:rPr lang="en-US" sz="1200" dirty="0" err="1">
                <a:solidFill>
                  <a:schemeClr val="bg1"/>
                </a:solidFill>
              </a:rPr>
              <a:t>MemoryTotalGB</a:t>
            </a:r>
            <a:r>
              <a:rPr lang="en-US" sz="1200" dirty="0">
                <a:solidFill>
                  <a:schemeClr val="bg1"/>
                </a:solidFill>
              </a:rPr>
              <a:t> Version </a:t>
            </a:r>
          </a:p>
          <a:p>
            <a:pPr marL="171450" indent="-171450">
              <a:buFont typeface="Wingdings" panose="05000000000000000000" pitchFamily="2" charset="2"/>
              <a:buChar char="Ø"/>
            </a:pPr>
            <a:r>
              <a:rPr lang="en-US" sz="1200" dirty="0">
                <a:solidFill>
                  <a:schemeClr val="bg1"/>
                </a:solidFill>
              </a:rPr>
              <a:t>---------                    -----------------------  ----------------   -------------  -------------------  -----------------  -----------------------  ---------------------  ----------</a:t>
            </a:r>
          </a:p>
          <a:p>
            <a:pPr marL="171450" indent="-171450">
              <a:buFont typeface="Wingdings" panose="05000000000000000000" pitchFamily="2" charset="2"/>
              <a:buChar char="Ø"/>
            </a:pPr>
            <a:r>
              <a:rPr lang="en-US" sz="1200" dirty="0">
                <a:solidFill>
                  <a:schemeClr val="bg1"/>
                </a:solidFill>
              </a:rPr>
              <a:t>  72.172.185.171      Connected           </a:t>
            </a:r>
            <a:r>
              <a:rPr lang="en-US" sz="1200" dirty="0" err="1">
                <a:solidFill>
                  <a:schemeClr val="bg1"/>
                </a:solidFill>
              </a:rPr>
              <a:t>PoweredOn</a:t>
            </a:r>
            <a:r>
              <a:rPr lang="en-US" sz="1200" dirty="0">
                <a:solidFill>
                  <a:schemeClr val="bg1"/>
                </a:solidFill>
              </a:rPr>
              <a:t>              2                  275            3798                       7.625                    7.999      8.02</a:t>
            </a:r>
          </a:p>
          <a:p>
            <a:pPr marL="171450" indent="-171450">
              <a:buFont typeface="Wingdings" panose="05000000000000000000" pitchFamily="2" charset="2"/>
              <a:buChar char="Ø"/>
            </a:pPr>
            <a:endParaRPr lang="en-US" sz="1200" dirty="0">
              <a:solidFill>
                <a:schemeClr val="bg1"/>
              </a:solidFill>
            </a:endParaRPr>
          </a:p>
          <a:p>
            <a:r>
              <a:rPr lang="en-US" sz="1200" dirty="0">
                <a:solidFill>
                  <a:schemeClr val="bg1"/>
                </a:solidFill>
              </a:rPr>
              <a:t>&gt; </a:t>
            </a:r>
            <a:r>
              <a:rPr lang="en-US" sz="1200" dirty="0">
                <a:solidFill>
                  <a:srgbClr val="FFFF00"/>
                </a:solidFill>
              </a:rPr>
              <a:t>Get-VM</a:t>
            </a:r>
            <a:r>
              <a:rPr lang="en-US" sz="1200" dirty="0">
                <a:solidFill>
                  <a:schemeClr val="bg1"/>
                </a:solidFill>
              </a:rPr>
              <a:t>   </a:t>
            </a:r>
          </a:p>
          <a:p>
            <a:pPr marL="171450" indent="-171450">
              <a:buFont typeface="Wingdings" panose="05000000000000000000" pitchFamily="2" charset="2"/>
              <a:buChar char="Ø"/>
            </a:pPr>
            <a:endParaRPr lang="en-US" sz="1200" dirty="0">
              <a:solidFill>
                <a:schemeClr val="bg1"/>
              </a:solidFill>
            </a:endParaRPr>
          </a:p>
          <a:p>
            <a:pPr marL="171450" indent="-171450">
              <a:buFont typeface="Wingdings" panose="05000000000000000000" pitchFamily="2" charset="2"/>
              <a:buChar char="Ø"/>
            </a:pPr>
            <a:r>
              <a:rPr lang="en-US" sz="1200" dirty="0">
                <a:solidFill>
                  <a:schemeClr val="bg1"/>
                </a:solidFill>
              </a:rPr>
              <a:t>Name                      </a:t>
            </a:r>
            <a:r>
              <a:rPr lang="en-US" sz="1200" dirty="0" err="1">
                <a:solidFill>
                  <a:schemeClr val="bg1"/>
                </a:solidFill>
              </a:rPr>
              <a:t>PowerState</a:t>
            </a:r>
            <a:r>
              <a:rPr lang="en-US" sz="1200" dirty="0">
                <a:solidFill>
                  <a:schemeClr val="bg1"/>
                </a:solidFill>
              </a:rPr>
              <a:t>  Num CPUs  </a:t>
            </a:r>
            <a:r>
              <a:rPr lang="en-US" sz="1200" dirty="0" err="1">
                <a:solidFill>
                  <a:schemeClr val="bg1"/>
                </a:solidFill>
              </a:rPr>
              <a:t>MemoryGB</a:t>
            </a:r>
            <a:endParaRPr lang="en-US" sz="1200" dirty="0">
              <a:solidFill>
                <a:schemeClr val="bg1"/>
              </a:solidFill>
            </a:endParaRPr>
          </a:p>
          <a:p>
            <a:pPr marL="171450" indent="-171450">
              <a:buFont typeface="Wingdings" panose="05000000000000000000" pitchFamily="2" charset="2"/>
              <a:buChar char="Ø"/>
            </a:pPr>
            <a:r>
              <a:rPr lang="en-US" sz="1200" dirty="0">
                <a:solidFill>
                  <a:schemeClr val="bg1"/>
                </a:solidFill>
              </a:rPr>
              <a:t>---------                    ----------------  ---------------  ----------------</a:t>
            </a:r>
          </a:p>
          <a:p>
            <a:pPr marL="171450" indent="-171450">
              <a:buFont typeface="Wingdings" panose="05000000000000000000" pitchFamily="2" charset="2"/>
              <a:buChar char="Ø"/>
            </a:pPr>
            <a:r>
              <a:rPr lang="en-US" sz="1200" dirty="0">
                <a:solidFill>
                  <a:schemeClr val="bg1"/>
                </a:solidFill>
              </a:rPr>
              <a:t>CodeLabTable1      Powered On  1                   2.000</a:t>
            </a:r>
          </a:p>
          <a:p>
            <a:pPr marL="171450" indent="-171450">
              <a:buFont typeface="Wingdings" panose="05000000000000000000" pitchFamily="2" charset="2"/>
              <a:buChar char="Ø"/>
            </a:pPr>
            <a:r>
              <a:rPr lang="en-US" sz="1200" dirty="0">
                <a:solidFill>
                  <a:schemeClr val="bg1"/>
                </a:solidFill>
              </a:rPr>
              <a:t>CodeLabTable2      Powered On  2                   2.000</a:t>
            </a:r>
          </a:p>
          <a:p>
            <a:pPr marL="171450" indent="-171450">
              <a:buFont typeface="Wingdings" panose="05000000000000000000" pitchFamily="2" charset="2"/>
              <a:buChar char="Ø"/>
            </a:pPr>
            <a:r>
              <a:rPr lang="en-US" sz="1200" dirty="0">
                <a:solidFill>
                  <a:schemeClr val="bg1"/>
                </a:solidFill>
              </a:rPr>
              <a:t>CodeLabTable3      Powered On  3                   2.000</a:t>
            </a:r>
          </a:p>
          <a:p>
            <a:pPr marL="171450" indent="-171450">
              <a:buFont typeface="Wingdings" panose="05000000000000000000" pitchFamily="2" charset="2"/>
              <a:buChar char="Ø"/>
            </a:pPr>
            <a:r>
              <a:rPr lang="en-US" sz="1200" dirty="0">
                <a:solidFill>
                  <a:schemeClr val="bg1"/>
                </a:solidFill>
              </a:rPr>
              <a:t>CodeLabTable4      Powered On  4                   2.000 </a:t>
            </a:r>
          </a:p>
        </p:txBody>
      </p:sp>
    </p:spTree>
    <p:extLst>
      <p:ext uri="{BB962C8B-B14F-4D97-AF65-F5344CB8AC3E}">
        <p14:creationId xmlns:p14="http://schemas.microsoft.com/office/powerpoint/2010/main" val="268561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5feff872a0_0_104"/>
          <p:cNvSpPr txBox="1">
            <a:spLocks noGrp="1"/>
          </p:cNvSpPr>
          <p:nvPr>
            <p:ph type="title"/>
          </p:nvPr>
        </p:nvSpPr>
        <p:spPr>
          <a:xfrm>
            <a:off x="439440" y="1245576"/>
            <a:ext cx="88704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Lab #3.  </a:t>
            </a:r>
            <a:endParaRPr dirty="0"/>
          </a:p>
        </p:txBody>
      </p:sp>
      <p:sp>
        <p:nvSpPr>
          <p:cNvPr id="134" name="Google Shape;134;g25feff872a0_0_104"/>
          <p:cNvSpPr txBox="1">
            <a:spLocks noGrp="1"/>
          </p:cNvSpPr>
          <p:nvPr>
            <p:ph type="body" idx="1"/>
          </p:nvPr>
        </p:nvSpPr>
        <p:spPr>
          <a:xfrm>
            <a:off x="1965960" y="3189641"/>
            <a:ext cx="7187551" cy="559399"/>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ct val="39285"/>
              <a:buNone/>
            </a:pPr>
            <a:r>
              <a:rPr lang="en-US" dirty="0"/>
              <a:t>Write a Basic PowerShell Program</a:t>
            </a:r>
            <a:endParaRPr dirty="0"/>
          </a:p>
        </p:txBody>
      </p:sp>
    </p:spTree>
    <p:extLst>
      <p:ext uri="{BB962C8B-B14F-4D97-AF65-F5344CB8AC3E}">
        <p14:creationId xmlns:p14="http://schemas.microsoft.com/office/powerpoint/2010/main" val="1872515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5feff872a0_1_17"/>
          <p:cNvSpPr txBox="1">
            <a:spLocks noGrp="1"/>
          </p:cNvSpPr>
          <p:nvPr>
            <p:ph type="title"/>
          </p:nvPr>
        </p:nvSpPr>
        <p:spPr>
          <a:xfrm>
            <a:off x="398274" y="1104899"/>
            <a:ext cx="4371845" cy="591299"/>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1100"/>
              <a:buFont typeface="Arial"/>
              <a:buNone/>
            </a:pPr>
            <a:r>
              <a:rPr lang="en-US" sz="2800" dirty="0" err="1"/>
              <a:t>ChatGPT</a:t>
            </a:r>
            <a:r>
              <a:rPr lang="en-US" sz="2800" dirty="0"/>
              <a:t> – </a:t>
            </a:r>
            <a:r>
              <a:rPr lang="en-US" sz="2800" dirty="0" err="1"/>
              <a:t>PowerCLi</a:t>
            </a:r>
            <a:r>
              <a:rPr lang="en-US" sz="2800" dirty="0"/>
              <a:t> Intro </a:t>
            </a:r>
            <a:endParaRPr sz="2800" dirty="0"/>
          </a:p>
        </p:txBody>
      </p:sp>
      <p:sp>
        <p:nvSpPr>
          <p:cNvPr id="190" name="Google Shape;190;g25feff872a0_1_17"/>
          <p:cNvSpPr txBox="1">
            <a:spLocks noGrp="1"/>
          </p:cNvSpPr>
          <p:nvPr>
            <p:ph type="body" idx="1"/>
          </p:nvPr>
        </p:nvSpPr>
        <p:spPr>
          <a:xfrm>
            <a:off x="331750" y="3029264"/>
            <a:ext cx="4018560" cy="196945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100"/>
              <a:buNone/>
            </a:pPr>
            <a:r>
              <a:rPr lang="en-US" sz="2000" dirty="0"/>
              <a:t>This is looking more like an App: </a:t>
            </a:r>
          </a:p>
          <a:p>
            <a:pPr marL="0" lvl="0" indent="0" algn="l" rtl="0">
              <a:lnSpc>
                <a:spcPct val="90000"/>
              </a:lnSpc>
              <a:spcBef>
                <a:spcPts val="0"/>
              </a:spcBef>
              <a:spcAft>
                <a:spcPts val="0"/>
              </a:spcAft>
              <a:buClr>
                <a:schemeClr val="dk1"/>
              </a:buClr>
              <a:buSzPts val="1100"/>
              <a:buNone/>
            </a:pPr>
            <a:r>
              <a:rPr lang="en-US" sz="2000" dirty="0"/>
              <a:t>     </a:t>
            </a:r>
          </a:p>
          <a:p>
            <a:pPr marL="0" lvl="0" indent="0" algn="l" rtl="0">
              <a:lnSpc>
                <a:spcPct val="90000"/>
              </a:lnSpc>
              <a:spcBef>
                <a:spcPts val="0"/>
              </a:spcBef>
              <a:spcAft>
                <a:spcPts val="0"/>
              </a:spcAft>
              <a:buClr>
                <a:schemeClr val="dk1"/>
              </a:buClr>
              <a:buSzPts val="1100"/>
              <a:buNone/>
            </a:pPr>
            <a:r>
              <a:rPr lang="en-US" sz="2000" dirty="0"/>
              <a:t>Programing is looking now looking more and more like knowing how to use </a:t>
            </a:r>
            <a:r>
              <a:rPr lang="en-US" sz="2000" dirty="0" err="1"/>
              <a:t>ChatGPT</a:t>
            </a:r>
            <a:endParaRPr lang="en-US" sz="2000" dirty="0"/>
          </a:p>
        </p:txBody>
      </p:sp>
      <p:sp>
        <p:nvSpPr>
          <p:cNvPr id="5" name="Rectangle 4">
            <a:extLst>
              <a:ext uri="{FF2B5EF4-FFF2-40B4-BE49-F238E27FC236}">
                <a16:creationId xmlns:a16="http://schemas.microsoft.com/office/drawing/2014/main" id="{6655E2DD-8694-F3B9-B08A-E9EE44B07C0B}"/>
              </a:ext>
            </a:extLst>
          </p:cNvPr>
          <p:cNvSpPr/>
          <p:nvPr/>
        </p:nvSpPr>
        <p:spPr>
          <a:xfrm>
            <a:off x="4607280" y="1638300"/>
            <a:ext cx="6693180" cy="3931920"/>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effectLst/>
                <a:latin typeface="Menlo" panose="020B0609030804020204" pitchFamily="49" charset="0"/>
              </a:rPr>
              <a:t>    </a:t>
            </a:r>
          </a:p>
          <a:p>
            <a:endParaRPr lang="en-US" dirty="0">
              <a:solidFill>
                <a:schemeClr val="bg1"/>
              </a:solidFill>
              <a:effectLst/>
              <a:latin typeface="Menlo" panose="020B0609030804020204" pitchFamily="49" charset="0"/>
            </a:endParaRPr>
          </a:p>
        </p:txBody>
      </p:sp>
      <p:sp>
        <p:nvSpPr>
          <p:cNvPr id="6" name="TextBox 5">
            <a:extLst>
              <a:ext uri="{FF2B5EF4-FFF2-40B4-BE49-F238E27FC236}">
                <a16:creationId xmlns:a16="http://schemas.microsoft.com/office/drawing/2014/main" id="{8CBA3B1D-AF6E-CC88-4A87-CF088C7BFEC2}"/>
              </a:ext>
            </a:extLst>
          </p:cNvPr>
          <p:cNvSpPr txBox="1"/>
          <p:nvPr/>
        </p:nvSpPr>
        <p:spPr>
          <a:xfrm>
            <a:off x="4734000" y="1803767"/>
            <a:ext cx="7313220" cy="3600986"/>
          </a:xfrm>
          <a:prstGeom prst="rect">
            <a:avLst/>
          </a:prstGeom>
          <a:noFill/>
        </p:spPr>
        <p:txBody>
          <a:bodyPr wrap="square" rtlCol="0">
            <a:spAutoFit/>
          </a:bodyPr>
          <a:lstStyle/>
          <a:p>
            <a:pPr>
              <a:buClr>
                <a:schemeClr val="bg1"/>
              </a:buClr>
            </a:pPr>
            <a:r>
              <a:rPr lang="en-US" sz="1200" dirty="0">
                <a:solidFill>
                  <a:schemeClr val="bg1"/>
                </a:solidFill>
              </a:rPr>
              <a:t># Connect to vCenter Server </a:t>
            </a:r>
          </a:p>
          <a:p>
            <a:pPr>
              <a:buClr>
                <a:schemeClr val="bg1"/>
              </a:buClr>
            </a:pPr>
            <a:r>
              <a:rPr lang="en-US" sz="1200" dirty="0">
                <a:solidFill>
                  <a:schemeClr val="bg1"/>
                </a:solidFill>
              </a:rPr>
              <a:t>$</a:t>
            </a:r>
            <a:r>
              <a:rPr lang="en-US" sz="1200" dirty="0" err="1">
                <a:solidFill>
                  <a:schemeClr val="bg1"/>
                </a:solidFill>
              </a:rPr>
              <a:t>vcenterServer</a:t>
            </a:r>
            <a:r>
              <a:rPr lang="en-US" sz="1200" dirty="0">
                <a:solidFill>
                  <a:schemeClr val="bg1"/>
                </a:solidFill>
              </a:rPr>
              <a:t> = "</a:t>
            </a:r>
            <a:r>
              <a:rPr lang="en-US" sz="1200" dirty="0" err="1">
                <a:solidFill>
                  <a:schemeClr val="bg1"/>
                </a:solidFill>
              </a:rPr>
              <a:t>your_vcenter_server</a:t>
            </a:r>
            <a:r>
              <a:rPr lang="en-US" sz="1200" dirty="0">
                <a:solidFill>
                  <a:schemeClr val="bg1"/>
                </a:solidFill>
              </a:rPr>
              <a:t>" # Replace with your vCenter Server </a:t>
            </a:r>
          </a:p>
          <a:p>
            <a:pPr>
              <a:buClr>
                <a:schemeClr val="bg1"/>
              </a:buClr>
            </a:pPr>
            <a:r>
              <a:rPr lang="en-US" sz="1200" dirty="0">
                <a:solidFill>
                  <a:schemeClr val="bg1"/>
                </a:solidFill>
              </a:rPr>
              <a:t>$credential = Get-Credential </a:t>
            </a:r>
          </a:p>
          <a:p>
            <a:pPr>
              <a:buClr>
                <a:schemeClr val="bg1"/>
              </a:buClr>
            </a:pPr>
            <a:r>
              <a:rPr lang="en-US" sz="1200" dirty="0">
                <a:solidFill>
                  <a:schemeClr val="bg1"/>
                </a:solidFill>
              </a:rPr>
              <a:t>Connect-</a:t>
            </a:r>
            <a:r>
              <a:rPr lang="en-US" sz="1200" dirty="0" err="1">
                <a:solidFill>
                  <a:schemeClr val="bg1"/>
                </a:solidFill>
              </a:rPr>
              <a:t>VIServer</a:t>
            </a:r>
            <a:r>
              <a:rPr lang="en-US" sz="1200" dirty="0">
                <a:solidFill>
                  <a:schemeClr val="bg1"/>
                </a:solidFill>
              </a:rPr>
              <a:t> -Server $</a:t>
            </a:r>
            <a:r>
              <a:rPr lang="en-US" sz="1200" dirty="0" err="1">
                <a:solidFill>
                  <a:schemeClr val="bg1"/>
                </a:solidFill>
              </a:rPr>
              <a:t>vcenterServer</a:t>
            </a:r>
            <a:r>
              <a:rPr lang="en-US" sz="1200" dirty="0">
                <a:solidFill>
                  <a:schemeClr val="bg1"/>
                </a:solidFill>
              </a:rPr>
              <a:t> -Credential $credential </a:t>
            </a:r>
          </a:p>
          <a:p>
            <a:pPr>
              <a:buClr>
                <a:schemeClr val="bg1"/>
              </a:buClr>
            </a:pPr>
            <a:endParaRPr lang="en-US" sz="1200" dirty="0">
              <a:solidFill>
                <a:schemeClr val="bg1"/>
              </a:solidFill>
            </a:endParaRPr>
          </a:p>
          <a:p>
            <a:pPr>
              <a:buClr>
                <a:schemeClr val="bg1"/>
              </a:buClr>
            </a:pPr>
            <a:r>
              <a:rPr lang="en-US" sz="1200" dirty="0">
                <a:solidFill>
                  <a:schemeClr val="bg1"/>
                </a:solidFill>
              </a:rPr>
              <a:t># Get all VMs </a:t>
            </a:r>
          </a:p>
          <a:p>
            <a:pPr>
              <a:buClr>
                <a:schemeClr val="bg1"/>
              </a:buClr>
            </a:pPr>
            <a:r>
              <a:rPr lang="en-US" sz="1200" dirty="0">
                <a:solidFill>
                  <a:schemeClr val="bg1"/>
                </a:solidFill>
              </a:rPr>
              <a:t>$</a:t>
            </a:r>
            <a:r>
              <a:rPr lang="en-US" sz="1200" dirty="0" err="1">
                <a:solidFill>
                  <a:schemeClr val="bg1"/>
                </a:solidFill>
              </a:rPr>
              <a:t>vms</a:t>
            </a:r>
            <a:r>
              <a:rPr lang="en-US" sz="1200" dirty="0">
                <a:solidFill>
                  <a:schemeClr val="bg1"/>
                </a:solidFill>
              </a:rPr>
              <a:t> = Get-VM </a:t>
            </a:r>
          </a:p>
          <a:p>
            <a:pPr>
              <a:buClr>
                <a:schemeClr val="bg1"/>
              </a:buClr>
            </a:pPr>
            <a:endParaRPr lang="en-US" sz="1200" dirty="0">
              <a:solidFill>
                <a:schemeClr val="bg1"/>
              </a:solidFill>
            </a:endParaRPr>
          </a:p>
          <a:p>
            <a:pPr>
              <a:buClr>
                <a:schemeClr val="bg1"/>
              </a:buClr>
            </a:pPr>
            <a:r>
              <a:rPr lang="en-US" sz="1200" dirty="0">
                <a:solidFill>
                  <a:schemeClr val="bg1"/>
                </a:solidFill>
              </a:rPr>
              <a:t># Filter VMs that are powered off </a:t>
            </a:r>
          </a:p>
          <a:p>
            <a:pPr>
              <a:buClr>
                <a:schemeClr val="bg1"/>
              </a:buClr>
            </a:pPr>
            <a:r>
              <a:rPr lang="en-US" sz="1200" dirty="0">
                <a:solidFill>
                  <a:schemeClr val="bg1"/>
                </a:solidFill>
              </a:rPr>
              <a:t>$</a:t>
            </a:r>
            <a:r>
              <a:rPr lang="en-US" sz="1200" dirty="0" err="1">
                <a:solidFill>
                  <a:schemeClr val="bg1"/>
                </a:solidFill>
              </a:rPr>
              <a:t>poweredOffVMs</a:t>
            </a:r>
            <a:r>
              <a:rPr lang="en-US" sz="1200" dirty="0">
                <a:solidFill>
                  <a:schemeClr val="bg1"/>
                </a:solidFill>
              </a:rPr>
              <a:t> = $</a:t>
            </a:r>
            <a:r>
              <a:rPr lang="en-US" sz="1200" dirty="0" err="1">
                <a:solidFill>
                  <a:schemeClr val="bg1"/>
                </a:solidFill>
              </a:rPr>
              <a:t>vms</a:t>
            </a:r>
            <a:r>
              <a:rPr lang="en-US" sz="1200" dirty="0">
                <a:solidFill>
                  <a:schemeClr val="bg1"/>
                </a:solidFill>
              </a:rPr>
              <a:t> | Where-Object { $_.</a:t>
            </a:r>
            <a:r>
              <a:rPr lang="en-US" sz="1200" dirty="0" err="1">
                <a:solidFill>
                  <a:schemeClr val="bg1"/>
                </a:solidFill>
              </a:rPr>
              <a:t>PowerState</a:t>
            </a:r>
            <a:r>
              <a:rPr lang="en-US" sz="1200" dirty="0">
                <a:solidFill>
                  <a:schemeClr val="bg1"/>
                </a:solidFill>
              </a:rPr>
              <a:t> -eq "</a:t>
            </a:r>
            <a:r>
              <a:rPr lang="en-US" sz="1200" dirty="0" err="1">
                <a:solidFill>
                  <a:schemeClr val="bg1"/>
                </a:solidFill>
              </a:rPr>
              <a:t>PoweredOff</a:t>
            </a:r>
            <a:r>
              <a:rPr lang="en-US" sz="1200" dirty="0">
                <a:solidFill>
                  <a:schemeClr val="bg1"/>
                </a:solidFill>
              </a:rPr>
              <a:t>" } </a:t>
            </a:r>
          </a:p>
          <a:p>
            <a:pPr>
              <a:buClr>
                <a:schemeClr val="bg1"/>
              </a:buClr>
            </a:pPr>
            <a:endParaRPr lang="en-US" sz="1200" dirty="0">
              <a:solidFill>
                <a:schemeClr val="bg1"/>
              </a:solidFill>
            </a:endParaRPr>
          </a:p>
          <a:p>
            <a:pPr>
              <a:buClr>
                <a:schemeClr val="bg1"/>
              </a:buClr>
            </a:pPr>
            <a:r>
              <a:rPr lang="en-US" sz="1200" dirty="0">
                <a:solidFill>
                  <a:schemeClr val="bg1"/>
                </a:solidFill>
              </a:rPr>
              <a:t># Power on each VM that is powered off </a:t>
            </a:r>
          </a:p>
          <a:p>
            <a:pPr>
              <a:buClr>
                <a:schemeClr val="bg1"/>
              </a:buClr>
            </a:pPr>
            <a:r>
              <a:rPr lang="en-US" sz="1200" dirty="0">
                <a:solidFill>
                  <a:schemeClr val="bg1"/>
                </a:solidFill>
              </a:rPr>
              <a:t>foreach ($</a:t>
            </a:r>
            <a:r>
              <a:rPr lang="en-US" sz="1200" dirty="0" err="1">
                <a:solidFill>
                  <a:schemeClr val="bg1"/>
                </a:solidFill>
              </a:rPr>
              <a:t>vm</a:t>
            </a:r>
            <a:r>
              <a:rPr lang="en-US" sz="1200" dirty="0">
                <a:solidFill>
                  <a:schemeClr val="bg1"/>
                </a:solidFill>
              </a:rPr>
              <a:t> in $</a:t>
            </a:r>
            <a:r>
              <a:rPr lang="en-US" sz="1200" dirty="0" err="1">
                <a:solidFill>
                  <a:schemeClr val="bg1"/>
                </a:solidFill>
              </a:rPr>
              <a:t>poweredOffVMs</a:t>
            </a:r>
            <a:r>
              <a:rPr lang="en-US" sz="1200" dirty="0">
                <a:solidFill>
                  <a:schemeClr val="bg1"/>
                </a:solidFill>
              </a:rPr>
              <a:t>) { </a:t>
            </a:r>
          </a:p>
          <a:p>
            <a:pPr>
              <a:buClr>
                <a:schemeClr val="bg1"/>
              </a:buClr>
            </a:pPr>
            <a:r>
              <a:rPr lang="en-US" sz="1200" dirty="0">
                <a:solidFill>
                  <a:schemeClr val="bg1"/>
                </a:solidFill>
              </a:rPr>
              <a:t>     Write-Host "Powering on VM: $($</a:t>
            </a:r>
            <a:r>
              <a:rPr lang="en-US" sz="1200" dirty="0" err="1">
                <a:solidFill>
                  <a:schemeClr val="bg1"/>
                </a:solidFill>
              </a:rPr>
              <a:t>vm.Name</a:t>
            </a:r>
            <a:r>
              <a:rPr lang="en-US" sz="1200" dirty="0">
                <a:solidFill>
                  <a:schemeClr val="bg1"/>
                </a:solidFill>
              </a:rPr>
              <a:t>)" </a:t>
            </a:r>
          </a:p>
          <a:p>
            <a:pPr>
              <a:buClr>
                <a:schemeClr val="bg1"/>
              </a:buClr>
            </a:pPr>
            <a:r>
              <a:rPr lang="en-US" sz="1200" dirty="0">
                <a:solidFill>
                  <a:schemeClr val="bg1"/>
                </a:solidFill>
              </a:rPr>
              <a:t>     Start-VM -VM $</a:t>
            </a:r>
            <a:r>
              <a:rPr lang="en-US" sz="1200" dirty="0" err="1">
                <a:solidFill>
                  <a:schemeClr val="bg1"/>
                </a:solidFill>
              </a:rPr>
              <a:t>vm</a:t>
            </a:r>
            <a:r>
              <a:rPr lang="en-US" sz="1200" dirty="0">
                <a:solidFill>
                  <a:schemeClr val="bg1"/>
                </a:solidFill>
              </a:rPr>
              <a:t> </a:t>
            </a:r>
          </a:p>
          <a:p>
            <a:pPr>
              <a:buClr>
                <a:schemeClr val="bg1"/>
              </a:buClr>
            </a:pPr>
            <a:r>
              <a:rPr lang="en-US" sz="1200" dirty="0">
                <a:solidFill>
                  <a:schemeClr val="bg1"/>
                </a:solidFill>
              </a:rPr>
              <a:t>} </a:t>
            </a:r>
          </a:p>
          <a:p>
            <a:pPr>
              <a:buClr>
                <a:schemeClr val="bg1"/>
              </a:buClr>
            </a:pPr>
            <a:endParaRPr lang="en-US" sz="1200" dirty="0">
              <a:solidFill>
                <a:schemeClr val="bg1"/>
              </a:solidFill>
            </a:endParaRPr>
          </a:p>
          <a:p>
            <a:pPr>
              <a:buClr>
                <a:schemeClr val="bg1"/>
              </a:buClr>
            </a:pPr>
            <a:r>
              <a:rPr lang="en-US" sz="1200" dirty="0">
                <a:solidFill>
                  <a:schemeClr val="bg1"/>
                </a:solidFill>
              </a:rPr>
              <a:t># Disconnect from vCenter Server </a:t>
            </a:r>
          </a:p>
          <a:p>
            <a:pPr>
              <a:buClr>
                <a:schemeClr val="bg1"/>
              </a:buClr>
            </a:pPr>
            <a:r>
              <a:rPr lang="en-US" sz="1200" dirty="0">
                <a:solidFill>
                  <a:schemeClr val="bg1"/>
                </a:solidFill>
              </a:rPr>
              <a:t>Disconnect-</a:t>
            </a:r>
            <a:r>
              <a:rPr lang="en-US" sz="1200" dirty="0" err="1">
                <a:solidFill>
                  <a:schemeClr val="bg1"/>
                </a:solidFill>
              </a:rPr>
              <a:t>VIServer</a:t>
            </a:r>
            <a:r>
              <a:rPr lang="en-US" sz="1200" dirty="0">
                <a:solidFill>
                  <a:schemeClr val="bg1"/>
                </a:solidFill>
              </a:rPr>
              <a:t> -Confirm:$false </a:t>
            </a:r>
          </a:p>
        </p:txBody>
      </p:sp>
      <p:sp>
        <p:nvSpPr>
          <p:cNvPr id="7" name="TextBox 6">
            <a:extLst>
              <a:ext uri="{FF2B5EF4-FFF2-40B4-BE49-F238E27FC236}">
                <a16:creationId xmlns:a16="http://schemas.microsoft.com/office/drawing/2014/main" id="{5A9E5E5E-509E-A709-82FD-DBF39A1EF35A}"/>
              </a:ext>
            </a:extLst>
          </p:cNvPr>
          <p:cNvSpPr txBox="1"/>
          <p:nvPr/>
        </p:nvSpPr>
        <p:spPr>
          <a:xfrm>
            <a:off x="480060" y="5158334"/>
            <a:ext cx="3488455" cy="307777"/>
          </a:xfrm>
          <a:prstGeom prst="rect">
            <a:avLst/>
          </a:prstGeom>
          <a:noFill/>
        </p:spPr>
        <p:txBody>
          <a:bodyPr wrap="none" rtlCol="0">
            <a:spAutoFit/>
          </a:bodyPr>
          <a:lstStyle/>
          <a:p>
            <a:r>
              <a:rPr lang="en-US" dirty="0">
                <a:solidFill>
                  <a:schemeClr val="bg1"/>
                </a:solidFill>
              </a:rPr>
              <a:t>But,…. can we make this more complex.. </a:t>
            </a:r>
          </a:p>
        </p:txBody>
      </p:sp>
      <p:pic>
        <p:nvPicPr>
          <p:cNvPr id="8" name="Picture 7">
            <a:extLst>
              <a:ext uri="{FF2B5EF4-FFF2-40B4-BE49-F238E27FC236}">
                <a16:creationId xmlns:a16="http://schemas.microsoft.com/office/drawing/2014/main" id="{5EC38E9B-3C3D-07E7-3AAA-5FEC048D0AAA}"/>
              </a:ext>
            </a:extLst>
          </p:cNvPr>
          <p:cNvPicPr>
            <a:picLocks noChangeAspect="1"/>
          </p:cNvPicPr>
          <p:nvPr/>
        </p:nvPicPr>
        <p:blipFill>
          <a:blip r:embed="rId3"/>
          <a:stretch>
            <a:fillRect/>
          </a:stretch>
        </p:blipFill>
        <p:spPr>
          <a:xfrm>
            <a:off x="331750" y="1875391"/>
            <a:ext cx="4022090" cy="613421"/>
          </a:xfrm>
          <a:prstGeom prst="rect">
            <a:avLst/>
          </a:prstGeom>
        </p:spPr>
      </p:pic>
      <p:sp>
        <p:nvSpPr>
          <p:cNvPr id="2" name="TextBox 1">
            <a:extLst>
              <a:ext uri="{FF2B5EF4-FFF2-40B4-BE49-F238E27FC236}">
                <a16:creationId xmlns:a16="http://schemas.microsoft.com/office/drawing/2014/main" id="{621837FE-C27D-D72A-F8C7-B19E61522670}"/>
              </a:ext>
            </a:extLst>
          </p:cNvPr>
          <p:cNvSpPr txBox="1"/>
          <p:nvPr/>
        </p:nvSpPr>
        <p:spPr>
          <a:xfrm>
            <a:off x="2987040" y="6360160"/>
            <a:ext cx="4381328" cy="307777"/>
          </a:xfrm>
          <a:prstGeom prst="rect">
            <a:avLst/>
          </a:prstGeom>
          <a:noFill/>
        </p:spPr>
        <p:txBody>
          <a:bodyPr wrap="none" rtlCol="0">
            <a:spAutoFit/>
          </a:bodyPr>
          <a:lstStyle/>
          <a:p>
            <a:r>
              <a:rPr lang="en-US" dirty="0">
                <a:solidFill>
                  <a:schemeClr val="bg1"/>
                </a:solidFill>
              </a:rPr>
              <a:t> See Lab3.ps1  for the source saved in your directory</a:t>
            </a:r>
          </a:p>
        </p:txBody>
      </p:sp>
    </p:spTree>
    <p:extLst>
      <p:ext uri="{BB962C8B-B14F-4D97-AF65-F5344CB8AC3E}">
        <p14:creationId xmlns:p14="http://schemas.microsoft.com/office/powerpoint/2010/main" val="3739354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5feff872a0_1_17"/>
          <p:cNvSpPr txBox="1">
            <a:spLocks noGrp="1"/>
          </p:cNvSpPr>
          <p:nvPr>
            <p:ph type="title"/>
          </p:nvPr>
        </p:nvSpPr>
        <p:spPr>
          <a:xfrm>
            <a:off x="398274" y="1104899"/>
            <a:ext cx="4371845" cy="591299"/>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1100"/>
              <a:buFont typeface="Arial"/>
              <a:buNone/>
            </a:pPr>
            <a:r>
              <a:rPr lang="en-US" sz="2800" dirty="0" err="1"/>
              <a:t>ChatGPT</a:t>
            </a:r>
            <a:r>
              <a:rPr lang="en-US" sz="2800" dirty="0"/>
              <a:t> – </a:t>
            </a:r>
            <a:r>
              <a:rPr lang="en-US" sz="2800" dirty="0" err="1"/>
              <a:t>PowerCLi</a:t>
            </a:r>
            <a:r>
              <a:rPr lang="en-US" sz="2800" dirty="0"/>
              <a:t> Intro </a:t>
            </a:r>
            <a:endParaRPr sz="2800" dirty="0"/>
          </a:p>
        </p:txBody>
      </p:sp>
      <p:sp>
        <p:nvSpPr>
          <p:cNvPr id="190" name="Google Shape;190;g25feff872a0_1_17"/>
          <p:cNvSpPr txBox="1">
            <a:spLocks noGrp="1"/>
          </p:cNvSpPr>
          <p:nvPr>
            <p:ph type="body" idx="1"/>
          </p:nvPr>
        </p:nvSpPr>
        <p:spPr>
          <a:xfrm>
            <a:off x="337007" y="3113084"/>
            <a:ext cx="4018560" cy="1489396"/>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1100"/>
              <a:buNone/>
            </a:pPr>
            <a:r>
              <a:rPr lang="en-US" sz="2000" dirty="0"/>
              <a:t>Can you make the next program: </a:t>
            </a:r>
          </a:p>
          <a:p>
            <a:pPr marL="0" lvl="0" indent="0" algn="l" rtl="0">
              <a:lnSpc>
                <a:spcPct val="90000"/>
              </a:lnSpc>
              <a:spcBef>
                <a:spcPts val="0"/>
              </a:spcBef>
              <a:spcAft>
                <a:spcPts val="0"/>
              </a:spcAft>
              <a:buClr>
                <a:schemeClr val="dk1"/>
              </a:buClr>
              <a:buSzPts val="1100"/>
              <a:buNone/>
            </a:pPr>
            <a:r>
              <a:rPr lang="en-US" sz="2000" dirty="0"/>
              <a:t>     </a:t>
            </a:r>
            <a:r>
              <a:rPr lang="en-US" dirty="0"/>
              <a:t>1. Error checking ? </a:t>
            </a:r>
          </a:p>
          <a:p>
            <a:pPr marL="0" lvl="0" indent="0" algn="l" rtl="0">
              <a:lnSpc>
                <a:spcPct val="90000"/>
              </a:lnSpc>
              <a:spcBef>
                <a:spcPts val="0"/>
              </a:spcBef>
              <a:spcAft>
                <a:spcPts val="0"/>
              </a:spcAft>
              <a:buClr>
                <a:schemeClr val="dk1"/>
              </a:buClr>
              <a:buSzPts val="1100"/>
              <a:buNone/>
            </a:pPr>
            <a:r>
              <a:rPr lang="en-US" dirty="0"/>
              <a:t>      2. Time of Day ?</a:t>
            </a:r>
          </a:p>
          <a:p>
            <a:pPr marL="0" lvl="0" indent="0" algn="l" rtl="0">
              <a:lnSpc>
                <a:spcPct val="90000"/>
              </a:lnSpc>
              <a:spcBef>
                <a:spcPts val="0"/>
              </a:spcBef>
              <a:spcAft>
                <a:spcPts val="0"/>
              </a:spcAft>
              <a:buClr>
                <a:schemeClr val="dk1"/>
              </a:buClr>
              <a:buSzPts val="1100"/>
              <a:buNone/>
            </a:pPr>
            <a:r>
              <a:rPr lang="en-US" dirty="0"/>
              <a:t>      3.  Results Table</a:t>
            </a:r>
          </a:p>
          <a:p>
            <a:pPr marL="0" lvl="0" indent="0" algn="l" rtl="0">
              <a:lnSpc>
                <a:spcPct val="90000"/>
              </a:lnSpc>
              <a:spcBef>
                <a:spcPts val="0"/>
              </a:spcBef>
              <a:spcAft>
                <a:spcPts val="0"/>
              </a:spcAft>
              <a:buClr>
                <a:schemeClr val="dk1"/>
              </a:buClr>
              <a:buSzPts val="1100"/>
              <a:buNone/>
            </a:pPr>
            <a:r>
              <a:rPr lang="en-US" dirty="0"/>
              <a:t>      4. Email transaction?</a:t>
            </a:r>
          </a:p>
          <a:p>
            <a:pPr marL="0" lvl="0" indent="0" algn="l" rtl="0">
              <a:lnSpc>
                <a:spcPct val="90000"/>
              </a:lnSpc>
              <a:spcBef>
                <a:spcPts val="0"/>
              </a:spcBef>
              <a:spcAft>
                <a:spcPts val="0"/>
              </a:spcAft>
              <a:buClr>
                <a:schemeClr val="dk1"/>
              </a:buClr>
              <a:buSzPts val="1100"/>
              <a:buNone/>
            </a:pPr>
            <a:r>
              <a:rPr lang="en-US" dirty="0"/>
              <a:t>      5. Log results  </a:t>
            </a:r>
          </a:p>
          <a:p>
            <a:pPr marL="0" lvl="0" indent="0" algn="l" rtl="0">
              <a:lnSpc>
                <a:spcPct val="90000"/>
              </a:lnSpc>
              <a:spcBef>
                <a:spcPts val="0"/>
              </a:spcBef>
              <a:spcAft>
                <a:spcPts val="0"/>
              </a:spcAft>
              <a:buClr>
                <a:schemeClr val="dk1"/>
              </a:buClr>
              <a:buSzPts val="1100"/>
              <a:buNone/>
            </a:pPr>
            <a:r>
              <a:rPr lang="en-US" dirty="0"/>
              <a:t>      </a:t>
            </a:r>
            <a:endParaRPr dirty="0"/>
          </a:p>
        </p:txBody>
      </p:sp>
      <p:sp>
        <p:nvSpPr>
          <p:cNvPr id="5" name="Rectangle 4">
            <a:extLst>
              <a:ext uri="{FF2B5EF4-FFF2-40B4-BE49-F238E27FC236}">
                <a16:creationId xmlns:a16="http://schemas.microsoft.com/office/drawing/2014/main" id="{6655E2DD-8694-F3B9-B08A-E9EE44B07C0B}"/>
              </a:ext>
            </a:extLst>
          </p:cNvPr>
          <p:cNvSpPr/>
          <p:nvPr/>
        </p:nvSpPr>
        <p:spPr>
          <a:xfrm>
            <a:off x="4480560" y="883920"/>
            <a:ext cx="7185660" cy="4841358"/>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effectLst/>
                <a:latin typeface="Menlo" panose="020B0609030804020204" pitchFamily="49" charset="0"/>
              </a:rPr>
              <a:t>    </a:t>
            </a:r>
          </a:p>
          <a:p>
            <a:endParaRPr lang="en-US" dirty="0">
              <a:solidFill>
                <a:schemeClr val="bg1"/>
              </a:solidFill>
              <a:effectLst/>
              <a:latin typeface="Menlo" panose="020B0609030804020204" pitchFamily="49" charset="0"/>
            </a:endParaRPr>
          </a:p>
        </p:txBody>
      </p:sp>
      <p:sp>
        <p:nvSpPr>
          <p:cNvPr id="6" name="TextBox 5">
            <a:extLst>
              <a:ext uri="{FF2B5EF4-FFF2-40B4-BE49-F238E27FC236}">
                <a16:creationId xmlns:a16="http://schemas.microsoft.com/office/drawing/2014/main" id="{8CBA3B1D-AF6E-CC88-4A87-CF088C7BFEC2}"/>
              </a:ext>
            </a:extLst>
          </p:cNvPr>
          <p:cNvSpPr txBox="1"/>
          <p:nvPr/>
        </p:nvSpPr>
        <p:spPr>
          <a:xfrm>
            <a:off x="4491691" y="895302"/>
            <a:ext cx="7544398" cy="4862870"/>
          </a:xfrm>
          <a:prstGeom prst="rect">
            <a:avLst/>
          </a:prstGeom>
          <a:noFill/>
        </p:spPr>
        <p:txBody>
          <a:bodyPr wrap="square" rtlCol="0">
            <a:spAutoFit/>
          </a:bodyPr>
          <a:lstStyle/>
          <a:p>
            <a:pPr>
              <a:buClr>
                <a:schemeClr val="bg1"/>
              </a:buClr>
            </a:pPr>
            <a:r>
              <a:rPr lang="en-US" sz="1000" dirty="0">
                <a:solidFill>
                  <a:schemeClr val="bg1"/>
                </a:solidFill>
              </a:rPr>
              <a:t># Connect to the vCenter server </a:t>
            </a:r>
          </a:p>
          <a:p>
            <a:pPr>
              <a:buClr>
                <a:schemeClr val="bg1"/>
              </a:buClr>
            </a:pPr>
            <a:r>
              <a:rPr lang="en-US" sz="1000" dirty="0">
                <a:solidFill>
                  <a:schemeClr val="bg1"/>
                </a:solidFill>
              </a:rPr>
              <a:t>Connect-</a:t>
            </a:r>
            <a:r>
              <a:rPr lang="en-US" sz="1000" dirty="0" err="1">
                <a:solidFill>
                  <a:schemeClr val="bg1"/>
                </a:solidFill>
              </a:rPr>
              <a:t>VIServer</a:t>
            </a:r>
            <a:r>
              <a:rPr lang="en-US" sz="1000" dirty="0">
                <a:solidFill>
                  <a:schemeClr val="bg1"/>
                </a:solidFill>
              </a:rPr>
              <a:t> -Server "</a:t>
            </a:r>
            <a:r>
              <a:rPr lang="en-US" sz="1000" dirty="0" err="1">
                <a:solidFill>
                  <a:schemeClr val="bg1"/>
                </a:solidFill>
              </a:rPr>
              <a:t>YourVCenterServer</a:t>
            </a:r>
            <a:r>
              <a:rPr lang="en-US" sz="1000" dirty="0">
                <a:solidFill>
                  <a:schemeClr val="bg1"/>
                </a:solidFill>
              </a:rPr>
              <a:t>" </a:t>
            </a:r>
          </a:p>
          <a:p>
            <a:pPr>
              <a:buClr>
                <a:schemeClr val="bg1"/>
              </a:buClr>
            </a:pPr>
            <a:endParaRPr lang="en-US" sz="1000" dirty="0">
              <a:solidFill>
                <a:schemeClr val="bg1"/>
              </a:solidFill>
            </a:endParaRPr>
          </a:p>
          <a:p>
            <a:pPr>
              <a:buClr>
                <a:schemeClr val="bg1"/>
              </a:buClr>
            </a:pPr>
            <a:r>
              <a:rPr lang="en-US" sz="1000" dirty="0">
                <a:solidFill>
                  <a:schemeClr val="bg1"/>
                </a:solidFill>
              </a:rPr>
              <a:t># Set the CPU threshold percentage </a:t>
            </a:r>
          </a:p>
          <a:p>
            <a:pPr>
              <a:buClr>
                <a:schemeClr val="bg1"/>
              </a:buClr>
            </a:pPr>
            <a:r>
              <a:rPr lang="en-US" sz="1000" dirty="0">
                <a:solidFill>
                  <a:schemeClr val="bg1"/>
                </a:solidFill>
              </a:rPr>
              <a:t>$</a:t>
            </a:r>
            <a:r>
              <a:rPr lang="en-US" sz="1000" dirty="0" err="1">
                <a:solidFill>
                  <a:schemeClr val="bg1"/>
                </a:solidFill>
              </a:rPr>
              <a:t>cpuThreshold</a:t>
            </a:r>
            <a:r>
              <a:rPr lang="en-US" sz="1000" dirty="0">
                <a:solidFill>
                  <a:schemeClr val="bg1"/>
                </a:solidFill>
              </a:rPr>
              <a:t> = 70 </a:t>
            </a:r>
          </a:p>
          <a:p>
            <a:pPr>
              <a:buClr>
                <a:schemeClr val="bg1"/>
              </a:buClr>
            </a:pPr>
            <a:endParaRPr lang="en-US" sz="1000" dirty="0">
              <a:solidFill>
                <a:schemeClr val="bg1"/>
              </a:solidFill>
            </a:endParaRPr>
          </a:p>
          <a:p>
            <a:pPr>
              <a:buClr>
                <a:schemeClr val="bg1"/>
              </a:buClr>
            </a:pPr>
            <a:r>
              <a:rPr lang="en-US" sz="1000" dirty="0">
                <a:solidFill>
                  <a:schemeClr val="bg1"/>
                </a:solidFill>
              </a:rPr>
              <a:t># Get all hosts and their CPU usage </a:t>
            </a:r>
          </a:p>
          <a:p>
            <a:pPr>
              <a:buClr>
                <a:schemeClr val="bg1"/>
              </a:buClr>
            </a:pPr>
            <a:r>
              <a:rPr lang="en-US" sz="1000" dirty="0">
                <a:solidFill>
                  <a:schemeClr val="bg1"/>
                </a:solidFill>
              </a:rPr>
              <a:t>$hosts = Get-</a:t>
            </a:r>
            <a:r>
              <a:rPr lang="en-US" sz="1000" dirty="0" err="1">
                <a:solidFill>
                  <a:schemeClr val="bg1"/>
                </a:solidFill>
              </a:rPr>
              <a:t>VMHost</a:t>
            </a:r>
            <a:r>
              <a:rPr lang="en-US" sz="1000" dirty="0">
                <a:solidFill>
                  <a:schemeClr val="bg1"/>
                </a:solidFill>
              </a:rPr>
              <a:t> | Select Name, @{Name="</a:t>
            </a:r>
            <a:r>
              <a:rPr lang="en-US" sz="1000" dirty="0" err="1">
                <a:solidFill>
                  <a:schemeClr val="bg1"/>
                </a:solidFill>
              </a:rPr>
              <a:t>CpuUsage</a:t>
            </a:r>
            <a:r>
              <a:rPr lang="en-US" sz="1000" dirty="0">
                <a:solidFill>
                  <a:schemeClr val="bg1"/>
                </a:solidFill>
              </a:rPr>
              <a:t>";Expression={($_.</a:t>
            </a:r>
            <a:r>
              <a:rPr lang="en-US" sz="1000" dirty="0" err="1">
                <a:solidFill>
                  <a:schemeClr val="bg1"/>
                </a:solidFill>
              </a:rPr>
              <a:t>CpuUsageMhz</a:t>
            </a:r>
            <a:r>
              <a:rPr lang="en-US" sz="1000" dirty="0">
                <a:solidFill>
                  <a:schemeClr val="bg1"/>
                </a:solidFill>
              </a:rPr>
              <a:t> / $_.</a:t>
            </a:r>
            <a:r>
              <a:rPr lang="en-US" sz="1000" dirty="0" err="1">
                <a:solidFill>
                  <a:schemeClr val="bg1"/>
                </a:solidFill>
              </a:rPr>
              <a:t>CpuTotalMhz</a:t>
            </a:r>
            <a:r>
              <a:rPr lang="en-US" sz="1000" dirty="0">
                <a:solidFill>
                  <a:schemeClr val="bg1"/>
                </a:solidFill>
              </a:rPr>
              <a:t>) * 100}} </a:t>
            </a:r>
          </a:p>
          <a:p>
            <a:pPr>
              <a:buClr>
                <a:schemeClr val="bg1"/>
              </a:buClr>
            </a:pPr>
            <a:endParaRPr lang="en-US" sz="1000" dirty="0">
              <a:solidFill>
                <a:schemeClr val="bg1"/>
              </a:solidFill>
            </a:endParaRPr>
          </a:p>
          <a:p>
            <a:pPr>
              <a:buClr>
                <a:schemeClr val="bg1"/>
              </a:buClr>
            </a:pPr>
            <a:r>
              <a:rPr lang="en-US" sz="1000" dirty="0">
                <a:solidFill>
                  <a:schemeClr val="bg1"/>
                </a:solidFill>
              </a:rPr>
              <a:t># Iterate over each host </a:t>
            </a:r>
          </a:p>
          <a:p>
            <a:pPr>
              <a:buClr>
                <a:schemeClr val="bg1"/>
              </a:buClr>
            </a:pPr>
            <a:r>
              <a:rPr lang="en-US" sz="1000" dirty="0">
                <a:solidFill>
                  <a:schemeClr val="bg1"/>
                </a:solidFill>
              </a:rPr>
              <a:t>foreach ($host in $hosts) { </a:t>
            </a:r>
          </a:p>
          <a:p>
            <a:pPr>
              <a:buClr>
                <a:schemeClr val="bg1"/>
              </a:buClr>
            </a:pPr>
            <a:r>
              <a:rPr lang="en-US" sz="1000" dirty="0">
                <a:solidFill>
                  <a:schemeClr val="bg1"/>
                </a:solidFill>
              </a:rPr>
              <a:t>   # Check if the host's CPU usage is below the threshold</a:t>
            </a:r>
          </a:p>
          <a:p>
            <a:pPr>
              <a:buClr>
                <a:schemeClr val="bg1"/>
              </a:buClr>
            </a:pPr>
            <a:r>
              <a:rPr lang="en-US" sz="1000" dirty="0">
                <a:solidFill>
                  <a:schemeClr val="bg1"/>
                </a:solidFill>
              </a:rPr>
              <a:t>    if ($</a:t>
            </a:r>
            <a:r>
              <a:rPr lang="en-US" sz="1000" dirty="0" err="1">
                <a:solidFill>
                  <a:schemeClr val="bg1"/>
                </a:solidFill>
              </a:rPr>
              <a:t>host.CpuUsage</a:t>
            </a:r>
            <a:r>
              <a:rPr lang="en-US" sz="1000" dirty="0">
                <a:solidFill>
                  <a:schemeClr val="bg1"/>
                </a:solidFill>
              </a:rPr>
              <a:t> -</a:t>
            </a:r>
            <a:r>
              <a:rPr lang="en-US" sz="1000" dirty="0" err="1">
                <a:solidFill>
                  <a:schemeClr val="bg1"/>
                </a:solidFill>
              </a:rPr>
              <a:t>lt</a:t>
            </a:r>
            <a:r>
              <a:rPr lang="en-US" sz="1000" dirty="0">
                <a:solidFill>
                  <a:schemeClr val="bg1"/>
                </a:solidFill>
              </a:rPr>
              <a:t> $</a:t>
            </a:r>
            <a:r>
              <a:rPr lang="en-US" sz="1000" dirty="0" err="1">
                <a:solidFill>
                  <a:schemeClr val="bg1"/>
                </a:solidFill>
              </a:rPr>
              <a:t>cpuThreshold</a:t>
            </a:r>
            <a:r>
              <a:rPr lang="en-US" sz="1000" dirty="0">
                <a:solidFill>
                  <a:schemeClr val="bg1"/>
                </a:solidFill>
              </a:rPr>
              <a:t>) { </a:t>
            </a:r>
          </a:p>
          <a:p>
            <a:pPr>
              <a:buClr>
                <a:schemeClr val="bg1"/>
              </a:buClr>
            </a:pPr>
            <a:r>
              <a:rPr lang="en-US" sz="1000" dirty="0">
                <a:solidFill>
                  <a:schemeClr val="bg1"/>
                </a:solidFill>
              </a:rPr>
              <a:t>        Write-Host "Host $($</a:t>
            </a:r>
            <a:r>
              <a:rPr lang="en-US" sz="1000" dirty="0" err="1">
                <a:solidFill>
                  <a:schemeClr val="bg1"/>
                </a:solidFill>
              </a:rPr>
              <a:t>host.Name</a:t>
            </a:r>
            <a:r>
              <a:rPr lang="en-US" sz="1000" dirty="0">
                <a:solidFill>
                  <a:schemeClr val="bg1"/>
                </a:solidFill>
              </a:rPr>
              <a:t>) is under the CPU threshold with $($</a:t>
            </a:r>
            <a:r>
              <a:rPr lang="en-US" sz="1000" dirty="0" err="1">
                <a:solidFill>
                  <a:schemeClr val="bg1"/>
                </a:solidFill>
              </a:rPr>
              <a:t>host.CpuUsage</a:t>
            </a:r>
            <a:r>
              <a:rPr lang="en-US" sz="1000" dirty="0">
                <a:solidFill>
                  <a:schemeClr val="bg1"/>
                </a:solidFill>
              </a:rPr>
              <a:t>)% CPU usage." </a:t>
            </a:r>
          </a:p>
          <a:p>
            <a:pPr>
              <a:buClr>
                <a:schemeClr val="bg1"/>
              </a:buClr>
            </a:pPr>
            <a:r>
              <a:rPr lang="en-US" sz="1000" dirty="0">
                <a:solidFill>
                  <a:schemeClr val="bg1"/>
                </a:solidFill>
              </a:rPr>
              <a:t>      </a:t>
            </a:r>
          </a:p>
          <a:p>
            <a:pPr>
              <a:buClr>
                <a:schemeClr val="bg1"/>
              </a:buClr>
            </a:pPr>
            <a:r>
              <a:rPr lang="en-US" sz="1000" dirty="0">
                <a:solidFill>
                  <a:schemeClr val="bg1"/>
                </a:solidFill>
              </a:rPr>
              <a:t>        # Get all VMs on this host that are powered off </a:t>
            </a:r>
          </a:p>
          <a:p>
            <a:pPr>
              <a:buClr>
                <a:schemeClr val="bg1"/>
              </a:buClr>
            </a:pPr>
            <a:r>
              <a:rPr lang="en-US" sz="1000" dirty="0">
                <a:solidFill>
                  <a:schemeClr val="bg1"/>
                </a:solidFill>
              </a:rPr>
              <a:t>        $</a:t>
            </a:r>
            <a:r>
              <a:rPr lang="en-US" sz="1000" dirty="0" err="1">
                <a:solidFill>
                  <a:schemeClr val="bg1"/>
                </a:solidFill>
              </a:rPr>
              <a:t>vms</a:t>
            </a:r>
            <a:r>
              <a:rPr lang="en-US" sz="1000" dirty="0">
                <a:solidFill>
                  <a:schemeClr val="bg1"/>
                </a:solidFill>
              </a:rPr>
              <a:t> = Get-VM -Location $</a:t>
            </a:r>
            <a:r>
              <a:rPr lang="en-US" sz="1000" dirty="0" err="1">
                <a:solidFill>
                  <a:schemeClr val="bg1"/>
                </a:solidFill>
              </a:rPr>
              <a:t>host.Name</a:t>
            </a:r>
            <a:r>
              <a:rPr lang="en-US" sz="1000" dirty="0">
                <a:solidFill>
                  <a:schemeClr val="bg1"/>
                </a:solidFill>
              </a:rPr>
              <a:t> | Where-Object {$_.</a:t>
            </a:r>
            <a:r>
              <a:rPr lang="en-US" sz="1000" dirty="0" err="1">
                <a:solidFill>
                  <a:schemeClr val="bg1"/>
                </a:solidFill>
              </a:rPr>
              <a:t>PowerState</a:t>
            </a:r>
            <a:r>
              <a:rPr lang="en-US" sz="1000" dirty="0">
                <a:solidFill>
                  <a:schemeClr val="bg1"/>
                </a:solidFill>
              </a:rPr>
              <a:t> -eq "</a:t>
            </a:r>
            <a:r>
              <a:rPr lang="en-US" sz="1000" dirty="0" err="1">
                <a:solidFill>
                  <a:schemeClr val="bg1"/>
                </a:solidFill>
              </a:rPr>
              <a:t>PoweredOff</a:t>
            </a:r>
            <a:r>
              <a:rPr lang="en-US" sz="1000" dirty="0">
                <a:solidFill>
                  <a:schemeClr val="bg1"/>
                </a:solidFill>
              </a:rPr>
              <a:t>"} </a:t>
            </a:r>
          </a:p>
          <a:p>
            <a:pPr>
              <a:buClr>
                <a:schemeClr val="bg1"/>
              </a:buClr>
            </a:pPr>
            <a:endParaRPr lang="en-US" sz="1000" dirty="0">
              <a:solidFill>
                <a:schemeClr val="bg1"/>
              </a:solidFill>
            </a:endParaRPr>
          </a:p>
          <a:p>
            <a:pPr>
              <a:buClr>
                <a:schemeClr val="bg1"/>
              </a:buClr>
            </a:pPr>
            <a:r>
              <a:rPr lang="en-US" sz="1000" dirty="0">
                <a:solidFill>
                  <a:schemeClr val="bg1"/>
                </a:solidFill>
              </a:rPr>
              <a:t>        # Power on each VM that is powered off </a:t>
            </a:r>
          </a:p>
          <a:p>
            <a:pPr>
              <a:buClr>
                <a:schemeClr val="bg1"/>
              </a:buClr>
            </a:pPr>
            <a:r>
              <a:rPr lang="en-US" sz="1000" dirty="0">
                <a:solidFill>
                  <a:schemeClr val="bg1"/>
                </a:solidFill>
              </a:rPr>
              <a:t>         foreach ($</a:t>
            </a:r>
            <a:r>
              <a:rPr lang="en-US" sz="1000" dirty="0" err="1">
                <a:solidFill>
                  <a:schemeClr val="bg1"/>
                </a:solidFill>
              </a:rPr>
              <a:t>vm</a:t>
            </a:r>
            <a:r>
              <a:rPr lang="en-US" sz="1000" dirty="0">
                <a:solidFill>
                  <a:schemeClr val="bg1"/>
                </a:solidFill>
              </a:rPr>
              <a:t> in $</a:t>
            </a:r>
            <a:r>
              <a:rPr lang="en-US" sz="1000" dirty="0" err="1">
                <a:solidFill>
                  <a:schemeClr val="bg1"/>
                </a:solidFill>
              </a:rPr>
              <a:t>vms</a:t>
            </a:r>
            <a:r>
              <a:rPr lang="en-US" sz="1000" dirty="0">
                <a:solidFill>
                  <a:schemeClr val="bg1"/>
                </a:solidFill>
              </a:rPr>
              <a:t>) { </a:t>
            </a:r>
          </a:p>
          <a:p>
            <a:pPr>
              <a:buClr>
                <a:schemeClr val="bg1"/>
              </a:buClr>
            </a:pPr>
            <a:r>
              <a:rPr lang="en-US" sz="1000" dirty="0">
                <a:solidFill>
                  <a:schemeClr val="bg1"/>
                </a:solidFill>
              </a:rPr>
              <a:t>             Write-Host "Powering on VM: $($</a:t>
            </a:r>
            <a:r>
              <a:rPr lang="en-US" sz="1000" dirty="0" err="1">
                <a:solidFill>
                  <a:schemeClr val="bg1"/>
                </a:solidFill>
              </a:rPr>
              <a:t>vm.Name</a:t>
            </a:r>
            <a:r>
              <a:rPr lang="en-US" sz="1000" dirty="0">
                <a:solidFill>
                  <a:schemeClr val="bg1"/>
                </a:solidFill>
              </a:rPr>
              <a:t>)" </a:t>
            </a:r>
          </a:p>
          <a:p>
            <a:pPr>
              <a:buClr>
                <a:schemeClr val="bg1"/>
              </a:buClr>
            </a:pPr>
            <a:r>
              <a:rPr lang="en-US" sz="1000" dirty="0">
                <a:solidFill>
                  <a:schemeClr val="bg1"/>
                </a:solidFill>
              </a:rPr>
              <a:t>             Start-VM -VM $</a:t>
            </a:r>
            <a:r>
              <a:rPr lang="en-US" sz="1000" dirty="0" err="1">
                <a:solidFill>
                  <a:schemeClr val="bg1"/>
                </a:solidFill>
              </a:rPr>
              <a:t>vm</a:t>
            </a:r>
            <a:r>
              <a:rPr lang="en-US" sz="1000" dirty="0">
                <a:solidFill>
                  <a:schemeClr val="bg1"/>
                </a:solidFill>
              </a:rPr>
              <a:t> </a:t>
            </a:r>
          </a:p>
          <a:p>
            <a:pPr>
              <a:buClr>
                <a:schemeClr val="bg1"/>
              </a:buClr>
            </a:pPr>
            <a:r>
              <a:rPr lang="en-US" sz="1000" dirty="0">
                <a:solidFill>
                  <a:schemeClr val="bg1"/>
                </a:solidFill>
              </a:rPr>
              <a:t>          } </a:t>
            </a:r>
          </a:p>
          <a:p>
            <a:pPr>
              <a:buClr>
                <a:schemeClr val="bg1"/>
              </a:buClr>
            </a:pPr>
            <a:r>
              <a:rPr lang="en-US" sz="1000" dirty="0">
                <a:solidFill>
                  <a:schemeClr val="bg1"/>
                </a:solidFill>
              </a:rPr>
              <a:t>    } else { </a:t>
            </a:r>
          </a:p>
          <a:p>
            <a:pPr>
              <a:buClr>
                <a:schemeClr val="bg1"/>
              </a:buClr>
            </a:pPr>
            <a:r>
              <a:rPr lang="en-US" sz="1000" dirty="0">
                <a:solidFill>
                  <a:schemeClr val="bg1"/>
                </a:solidFill>
              </a:rPr>
              <a:t>        Write-Host "Host $($</a:t>
            </a:r>
            <a:r>
              <a:rPr lang="en-US" sz="1000" dirty="0" err="1">
                <a:solidFill>
                  <a:schemeClr val="bg1"/>
                </a:solidFill>
              </a:rPr>
              <a:t>host.Name</a:t>
            </a:r>
            <a:r>
              <a:rPr lang="en-US" sz="1000" dirty="0">
                <a:solidFill>
                  <a:schemeClr val="bg1"/>
                </a:solidFill>
              </a:rPr>
              <a:t>) is over the CPU threshold with $($</a:t>
            </a:r>
            <a:r>
              <a:rPr lang="en-US" sz="1000" dirty="0" err="1">
                <a:solidFill>
                  <a:schemeClr val="bg1"/>
                </a:solidFill>
              </a:rPr>
              <a:t>host.CpuUsage</a:t>
            </a:r>
            <a:r>
              <a:rPr lang="en-US" sz="1000" dirty="0">
                <a:solidFill>
                  <a:schemeClr val="bg1"/>
                </a:solidFill>
              </a:rPr>
              <a:t>)% CPU usage. </a:t>
            </a:r>
          </a:p>
          <a:p>
            <a:pPr>
              <a:buClr>
                <a:schemeClr val="bg1"/>
              </a:buClr>
            </a:pPr>
            <a:r>
              <a:rPr lang="en-US" sz="1000" dirty="0">
                <a:solidFill>
                  <a:schemeClr val="bg1"/>
                </a:solidFill>
              </a:rPr>
              <a:t>        No VMs will be powered on.”</a:t>
            </a:r>
          </a:p>
          <a:p>
            <a:pPr>
              <a:buClr>
                <a:schemeClr val="bg1"/>
              </a:buClr>
            </a:pPr>
            <a:r>
              <a:rPr lang="en-US" sz="1000" dirty="0">
                <a:solidFill>
                  <a:schemeClr val="bg1"/>
                </a:solidFill>
              </a:rPr>
              <a:t>    }</a:t>
            </a:r>
          </a:p>
          <a:p>
            <a:pPr>
              <a:buClr>
                <a:schemeClr val="bg1"/>
              </a:buClr>
            </a:pPr>
            <a:r>
              <a:rPr lang="en-US" sz="1000" dirty="0">
                <a:solidFill>
                  <a:schemeClr val="bg1"/>
                </a:solidFill>
              </a:rPr>
              <a:t> } </a:t>
            </a:r>
          </a:p>
          <a:p>
            <a:pPr>
              <a:buClr>
                <a:schemeClr val="bg1"/>
              </a:buClr>
            </a:pPr>
            <a:r>
              <a:rPr lang="en-US" sz="1000" dirty="0">
                <a:solidFill>
                  <a:schemeClr val="bg1"/>
                </a:solidFill>
              </a:rPr>
              <a:t># Disconnect from the vCenter server </a:t>
            </a:r>
          </a:p>
          <a:p>
            <a:pPr>
              <a:buClr>
                <a:schemeClr val="bg1"/>
              </a:buClr>
            </a:pPr>
            <a:endParaRPr lang="en-US" sz="1000" dirty="0">
              <a:solidFill>
                <a:schemeClr val="bg1"/>
              </a:solidFill>
            </a:endParaRPr>
          </a:p>
          <a:p>
            <a:pPr>
              <a:buClr>
                <a:schemeClr val="bg1"/>
              </a:buClr>
            </a:pPr>
            <a:r>
              <a:rPr lang="en-US" sz="1000" dirty="0">
                <a:solidFill>
                  <a:schemeClr val="bg1"/>
                </a:solidFill>
              </a:rPr>
              <a:t>Disconnect-</a:t>
            </a:r>
            <a:r>
              <a:rPr lang="en-US" sz="1000" dirty="0" err="1">
                <a:solidFill>
                  <a:schemeClr val="bg1"/>
                </a:solidFill>
              </a:rPr>
              <a:t>VIServer</a:t>
            </a:r>
            <a:r>
              <a:rPr lang="en-US" sz="1000" dirty="0">
                <a:solidFill>
                  <a:schemeClr val="bg1"/>
                </a:solidFill>
              </a:rPr>
              <a:t> -Confirm:$false</a:t>
            </a:r>
          </a:p>
        </p:txBody>
      </p:sp>
      <p:pic>
        <p:nvPicPr>
          <p:cNvPr id="3" name="Picture 2">
            <a:extLst>
              <a:ext uri="{FF2B5EF4-FFF2-40B4-BE49-F238E27FC236}">
                <a16:creationId xmlns:a16="http://schemas.microsoft.com/office/drawing/2014/main" id="{F29B7282-E8B2-947E-041A-A2AA0E8ABE94}"/>
              </a:ext>
            </a:extLst>
          </p:cNvPr>
          <p:cNvPicPr>
            <a:picLocks noChangeAspect="1"/>
          </p:cNvPicPr>
          <p:nvPr/>
        </p:nvPicPr>
        <p:blipFill>
          <a:blip r:embed="rId3"/>
          <a:stretch>
            <a:fillRect/>
          </a:stretch>
        </p:blipFill>
        <p:spPr>
          <a:xfrm>
            <a:off x="337007" y="1996929"/>
            <a:ext cx="3832300" cy="584476"/>
          </a:xfrm>
          <a:prstGeom prst="rect">
            <a:avLst/>
          </a:prstGeom>
        </p:spPr>
      </p:pic>
    </p:spTree>
    <p:extLst>
      <p:ext uri="{BB962C8B-B14F-4D97-AF65-F5344CB8AC3E}">
        <p14:creationId xmlns:p14="http://schemas.microsoft.com/office/powerpoint/2010/main" val="4201515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2"/>
          <p:cNvPicPr preferRelativeResize="0"/>
          <p:nvPr/>
        </p:nvPicPr>
        <p:blipFill rotWithShape="1">
          <a:blip r:embed="rId3">
            <a:alphaModFix/>
          </a:blip>
          <a:srcRect/>
          <a:stretch/>
        </p:blipFill>
        <p:spPr>
          <a:xfrm>
            <a:off x="9137106" y="3505200"/>
            <a:ext cx="1816893" cy="2157003"/>
          </a:xfrm>
          <a:prstGeom prst="rect">
            <a:avLst/>
          </a:prstGeom>
          <a:noFill/>
          <a:ln>
            <a:noFill/>
          </a:ln>
        </p:spPr>
      </p:pic>
      <p:sp>
        <p:nvSpPr>
          <p:cNvPr id="332" name="Google Shape;332;p42"/>
          <p:cNvSpPr txBox="1">
            <a:spLocks noGrp="1"/>
          </p:cNvSpPr>
          <p:nvPr>
            <p:ph type="title"/>
          </p:nvPr>
        </p:nvSpPr>
        <p:spPr>
          <a:xfrm>
            <a:off x="798504" y="1060397"/>
            <a:ext cx="1698807" cy="264300"/>
          </a:xfrm>
          <a:prstGeom prst="rect">
            <a:avLst/>
          </a:prstGeom>
          <a:noFill/>
          <a:ln>
            <a:noFill/>
          </a:ln>
        </p:spPr>
        <p:txBody>
          <a:bodyPr spcFirstLastPara="1" wrap="square" lIns="0" tIns="0" rIns="0" bIns="0" anchor="b" anchorCtr="0">
            <a:noAutofit/>
          </a:bodyPr>
          <a:lstStyle/>
          <a:p>
            <a:pPr>
              <a:buSzPts val="2100"/>
            </a:pPr>
            <a:r>
              <a:rPr lang="en" sz="1467" dirty="0"/>
              <a:t>@</a:t>
            </a:r>
            <a:r>
              <a:rPr lang="en" sz="1467" dirty="0" err="1"/>
              <a:t>ericnipro</a:t>
            </a:r>
            <a:endParaRPr sz="1467" dirty="0"/>
          </a:p>
        </p:txBody>
      </p:sp>
      <p:sp>
        <p:nvSpPr>
          <p:cNvPr id="333" name="Google Shape;333;p42"/>
          <p:cNvSpPr txBox="1">
            <a:spLocks noGrp="1"/>
          </p:cNvSpPr>
          <p:nvPr>
            <p:ph type="subTitle" idx="4294967295"/>
          </p:nvPr>
        </p:nvSpPr>
        <p:spPr>
          <a:xfrm>
            <a:off x="11074414" y="6883401"/>
            <a:ext cx="1117601" cy="133349"/>
          </a:xfrm>
          <a:prstGeom prst="rect">
            <a:avLst/>
          </a:prstGeom>
          <a:noFill/>
          <a:ln>
            <a:noFill/>
          </a:ln>
        </p:spPr>
        <p:txBody>
          <a:bodyPr spcFirstLastPara="1" wrap="square" lIns="0" tIns="0" rIns="0" bIns="0" anchor="ctr" anchorCtr="0">
            <a:noAutofit/>
          </a:bodyPr>
          <a:lstStyle/>
          <a:p>
            <a:pPr marL="0" indent="0" algn="r">
              <a:spcBef>
                <a:spcPts val="0"/>
              </a:spcBef>
              <a:buNone/>
            </a:pPr>
            <a:r>
              <a:rPr lang="en" sz="800">
                <a:solidFill>
                  <a:srgbClr val="A3A3A5"/>
                </a:solidFill>
              </a:rPr>
              <a:t>Part of the “Any Device” Story for VMware Cloud-to-Edge.</a:t>
            </a:r>
            <a:endParaRPr sz="800">
              <a:solidFill>
                <a:srgbClr val="A3A3A5"/>
              </a:solidFill>
            </a:endParaRPr>
          </a:p>
        </p:txBody>
      </p:sp>
      <p:sp>
        <p:nvSpPr>
          <p:cNvPr id="334" name="Google Shape;334;p42"/>
          <p:cNvSpPr txBox="1">
            <a:spLocks noGrp="1"/>
          </p:cNvSpPr>
          <p:nvPr>
            <p:ph type="body" idx="4294967295"/>
          </p:nvPr>
        </p:nvSpPr>
        <p:spPr>
          <a:xfrm>
            <a:off x="491143" y="1792941"/>
            <a:ext cx="6939944" cy="4572000"/>
          </a:xfrm>
          <a:prstGeom prst="rect">
            <a:avLst/>
          </a:prstGeom>
          <a:noFill/>
          <a:ln>
            <a:noFill/>
          </a:ln>
        </p:spPr>
        <p:txBody>
          <a:bodyPr spcFirstLastPara="1" wrap="square" lIns="0" tIns="0" rIns="0" bIns="0" anchor="t" anchorCtr="0">
            <a:noAutofit/>
          </a:bodyPr>
          <a:lstStyle/>
          <a:p>
            <a:pPr marL="237061" indent="-237061">
              <a:spcBef>
                <a:spcPts val="0"/>
              </a:spcBef>
              <a:buSzPts val="1200"/>
            </a:pPr>
            <a:r>
              <a:rPr lang="en" sz="1733" b="1" i="1" dirty="0"/>
              <a:t>University of Florida</a:t>
            </a:r>
            <a:r>
              <a:rPr lang="en" sz="1733" i="1" dirty="0"/>
              <a:t>;  Computer Science &amp; Marketing “85”</a:t>
            </a:r>
            <a:endParaRPr sz="1467" dirty="0"/>
          </a:p>
          <a:p>
            <a:pPr marL="237061" indent="-237061">
              <a:spcBef>
                <a:spcPts val="1200"/>
              </a:spcBef>
              <a:buSzPts val="1200"/>
            </a:pPr>
            <a:r>
              <a:rPr lang="en" sz="1733" b="1" i="1" dirty="0"/>
              <a:t>Stanford</a:t>
            </a:r>
            <a:r>
              <a:rPr lang="en" sz="1733" i="1" dirty="0"/>
              <a:t>: Graduate Classes in Engineering </a:t>
            </a:r>
            <a:endParaRPr sz="1733" i="1" dirty="0"/>
          </a:p>
          <a:p>
            <a:pPr marL="237061" indent="-237061">
              <a:spcBef>
                <a:spcPts val="1200"/>
              </a:spcBef>
              <a:buSzPts val="1200"/>
            </a:pPr>
            <a:r>
              <a:rPr lang="en" sz="1733" b="1" dirty="0"/>
              <a:t>Out of College</a:t>
            </a:r>
            <a:r>
              <a:rPr lang="en" sz="1733" dirty="0"/>
              <a:t>: “IBM ESD, PC/XT/AT”  Business Apps Group</a:t>
            </a:r>
            <a:endParaRPr sz="1867" dirty="0"/>
          </a:p>
          <a:p>
            <a:pPr marL="237061" indent="-237061">
              <a:spcBef>
                <a:spcPts val="1200"/>
              </a:spcBef>
              <a:buSzPts val="1000"/>
            </a:pPr>
            <a:r>
              <a:rPr lang="en" sz="1467" b="1" dirty="0"/>
              <a:t>Companies</a:t>
            </a:r>
            <a:r>
              <a:rPr lang="en" sz="1467" dirty="0"/>
              <a:t>:  “Gould Electronics, Kodak, Pepsi Co, Sun Microsystems</a:t>
            </a:r>
            <a:endParaRPr sz="1467" dirty="0"/>
          </a:p>
          <a:p>
            <a:pPr marL="237061" indent="-237061">
              <a:spcBef>
                <a:spcPts val="1200"/>
              </a:spcBef>
              <a:buSzPts val="1000"/>
            </a:pPr>
            <a:r>
              <a:rPr lang="en" sz="1467" b="1" dirty="0"/>
              <a:t>Consulting</a:t>
            </a:r>
            <a:r>
              <a:rPr lang="en" sz="1467" dirty="0"/>
              <a:t>:  US Navy,  Australian Navy, Interactive Systems, others. </a:t>
            </a:r>
            <a:endParaRPr sz="1467" dirty="0"/>
          </a:p>
          <a:p>
            <a:pPr marL="237061" indent="-237061">
              <a:spcBef>
                <a:spcPts val="1200"/>
              </a:spcBef>
              <a:buSzPts val="1000"/>
            </a:pPr>
            <a:r>
              <a:rPr lang="en" sz="1467" b="1" dirty="0"/>
              <a:t>Founded:</a:t>
            </a:r>
            <a:r>
              <a:rPr lang="en" sz="1467" dirty="0"/>
              <a:t>   </a:t>
            </a:r>
            <a:r>
              <a:rPr lang="en" sz="1467" dirty="0" err="1"/>
              <a:t>BigAdmin</a:t>
            </a:r>
            <a:r>
              <a:rPr lang="en" sz="1467" dirty="0"/>
              <a:t>, Flash Archive “</a:t>
            </a:r>
            <a:r>
              <a:rPr lang="en" sz="1467" dirty="0" err="1"/>
              <a:t>flar</a:t>
            </a:r>
            <a:r>
              <a:rPr lang="en" sz="1467" dirty="0"/>
              <a:t> –</a:t>
            </a:r>
            <a:r>
              <a:rPr lang="en" sz="1467" dirty="0" err="1"/>
              <a:t>cvf</a:t>
            </a:r>
            <a:r>
              <a:rPr lang="en" sz="1467" dirty="0"/>
              <a:t>”, </a:t>
            </a:r>
            <a:r>
              <a:rPr lang="en" sz="1467" dirty="0" err="1"/>
              <a:t>vExpert</a:t>
            </a:r>
            <a:r>
              <a:rPr lang="en" sz="1467" dirty="0"/>
              <a:t>, VMware{code}</a:t>
            </a:r>
            <a:endParaRPr sz="1467" dirty="0"/>
          </a:p>
          <a:p>
            <a:pPr marL="0" indent="0">
              <a:spcBef>
                <a:spcPts val="1200"/>
              </a:spcBef>
              <a:buSzPts val="1900"/>
              <a:buNone/>
            </a:pPr>
            <a:r>
              <a:rPr lang="en" i="1" dirty="0"/>
              <a:t>   </a:t>
            </a:r>
            <a:r>
              <a:rPr lang="en" sz="2400" b="1" i="1" dirty="0"/>
              <a:t>For fun</a:t>
            </a:r>
            <a:endParaRPr sz="1467" dirty="0"/>
          </a:p>
          <a:p>
            <a:pPr marL="237061" indent="-245527">
              <a:spcBef>
                <a:spcPts val="1200"/>
              </a:spcBef>
              <a:buSzPts val="1100"/>
            </a:pPr>
            <a:r>
              <a:rPr lang="en" sz="1600" dirty="0"/>
              <a:t>“Bulletin Boards for sharing “  1 upload for 10 downloads</a:t>
            </a:r>
            <a:endParaRPr sz="1467" dirty="0"/>
          </a:p>
          <a:p>
            <a:pPr marL="237061" indent="-245527">
              <a:spcBef>
                <a:spcPts val="1200"/>
              </a:spcBef>
              <a:buSzPts val="1100"/>
            </a:pPr>
            <a:r>
              <a:rPr lang="en" sz="1600" dirty="0"/>
              <a:t>Got my first SCO Unix box on a “6MHz IBM AT” first “root” password </a:t>
            </a:r>
            <a:endParaRPr sz="1467" dirty="0"/>
          </a:p>
          <a:p>
            <a:pPr marL="237061" indent="-245527">
              <a:spcBef>
                <a:spcPts val="1200"/>
              </a:spcBef>
              <a:buSzPts val="1100"/>
            </a:pPr>
            <a:r>
              <a:rPr lang="en" sz="1600" dirty="0"/>
              <a:t>“UUCP to </a:t>
            </a:r>
            <a:r>
              <a:rPr lang="en" sz="1600" dirty="0" err="1"/>
              <a:t>Universtiy</a:t>
            </a:r>
            <a:r>
              <a:rPr lang="en" sz="1600" dirty="0"/>
              <a:t> of Miami” for my own email feed.</a:t>
            </a:r>
            <a:endParaRPr sz="1467" dirty="0"/>
          </a:p>
          <a:p>
            <a:pPr marL="237061" indent="-245527">
              <a:spcBef>
                <a:spcPts val="1200"/>
              </a:spcBef>
              <a:buSzPts val="1100"/>
            </a:pPr>
            <a:r>
              <a:rPr lang="en" sz="1600" dirty="0"/>
              <a:t>Started learning electronics and have never looked back   </a:t>
            </a:r>
            <a:endParaRPr sz="1467" dirty="0"/>
          </a:p>
          <a:p>
            <a:pPr marL="237061" indent="-245527">
              <a:spcBef>
                <a:spcPts val="1200"/>
              </a:spcBef>
              <a:buSzPts val="1100"/>
            </a:pPr>
            <a:r>
              <a:rPr lang="en" sz="1600" dirty="0"/>
              <a:t>Married, w/four children, “My oldest is a hardware engineer at Roku”</a:t>
            </a:r>
            <a:endParaRPr sz="1600" dirty="0"/>
          </a:p>
          <a:p>
            <a:pPr marL="237061" indent="-152396">
              <a:spcBef>
                <a:spcPts val="1200"/>
              </a:spcBef>
              <a:buSzPts val="1100"/>
              <a:buNone/>
            </a:pPr>
            <a:endParaRPr sz="1600" dirty="0"/>
          </a:p>
          <a:p>
            <a:pPr marL="507987" lvl="1" indent="-135463">
              <a:spcBef>
                <a:spcPts val="800"/>
              </a:spcBef>
              <a:buSzPts val="1200"/>
              <a:buNone/>
            </a:pPr>
            <a:endParaRPr sz="1733" dirty="0"/>
          </a:p>
          <a:p>
            <a:pPr marL="0" indent="0">
              <a:spcBef>
                <a:spcPts val="1200"/>
              </a:spcBef>
              <a:buSzPts val="1200"/>
              <a:buNone/>
            </a:pPr>
            <a:r>
              <a:rPr lang="en" sz="1733" dirty="0"/>
              <a:t>	</a:t>
            </a:r>
            <a:endParaRPr sz="1467" dirty="0"/>
          </a:p>
          <a:p>
            <a:pPr marL="0" indent="0">
              <a:spcBef>
                <a:spcPts val="1200"/>
              </a:spcBef>
              <a:buSzPts val="1200"/>
              <a:buNone/>
            </a:pPr>
            <a:endParaRPr sz="1733" dirty="0"/>
          </a:p>
          <a:p>
            <a:pPr marL="237061" indent="-135463">
              <a:spcBef>
                <a:spcPts val="1200"/>
              </a:spcBef>
              <a:buSzPts val="1200"/>
              <a:buNone/>
            </a:pPr>
            <a:endParaRPr sz="1733" dirty="0"/>
          </a:p>
        </p:txBody>
      </p:sp>
      <p:pic>
        <p:nvPicPr>
          <p:cNvPr id="336" name="Google Shape;336;p42"/>
          <p:cNvPicPr preferRelativeResize="0"/>
          <p:nvPr/>
        </p:nvPicPr>
        <p:blipFill rotWithShape="1">
          <a:blip r:embed="rId4">
            <a:alphaModFix/>
          </a:blip>
          <a:srcRect/>
          <a:stretch/>
        </p:blipFill>
        <p:spPr>
          <a:xfrm>
            <a:off x="7499591" y="3657600"/>
            <a:ext cx="1905000" cy="2540000"/>
          </a:xfrm>
          <a:prstGeom prst="rect">
            <a:avLst/>
          </a:prstGeom>
          <a:noFill/>
          <a:ln>
            <a:noFill/>
          </a:ln>
        </p:spPr>
      </p:pic>
      <p:pic>
        <p:nvPicPr>
          <p:cNvPr id="337" name="Google Shape;337;p42"/>
          <p:cNvPicPr preferRelativeResize="0"/>
          <p:nvPr/>
        </p:nvPicPr>
        <p:blipFill rotWithShape="1">
          <a:blip r:embed="rId5">
            <a:alphaModFix/>
          </a:blip>
          <a:srcRect/>
          <a:stretch/>
        </p:blipFill>
        <p:spPr>
          <a:xfrm>
            <a:off x="9604967" y="2133600"/>
            <a:ext cx="2036748" cy="1828800"/>
          </a:xfrm>
          <a:prstGeom prst="rect">
            <a:avLst/>
          </a:prstGeom>
          <a:noFill/>
          <a:ln>
            <a:noFill/>
          </a:ln>
        </p:spPr>
      </p:pic>
      <p:pic>
        <p:nvPicPr>
          <p:cNvPr id="338" name="Google Shape;338;p42"/>
          <p:cNvPicPr preferRelativeResize="0"/>
          <p:nvPr/>
        </p:nvPicPr>
        <p:blipFill rotWithShape="1">
          <a:blip r:embed="rId6">
            <a:alphaModFix/>
          </a:blip>
          <a:srcRect/>
          <a:stretch/>
        </p:blipFill>
        <p:spPr>
          <a:xfrm>
            <a:off x="7265660" y="1371601"/>
            <a:ext cx="2455208" cy="2291151"/>
          </a:xfrm>
          <a:prstGeom prst="rect">
            <a:avLst/>
          </a:prstGeom>
          <a:noFill/>
          <a:ln>
            <a:noFill/>
          </a:ln>
        </p:spPr>
      </p:pic>
      <p:sp>
        <p:nvSpPr>
          <p:cNvPr id="2" name="Google Shape;335;p42">
            <a:extLst>
              <a:ext uri="{FF2B5EF4-FFF2-40B4-BE49-F238E27FC236}">
                <a16:creationId xmlns:a16="http://schemas.microsoft.com/office/drawing/2014/main" id="{2E3FB46F-7067-C4BB-ACE0-BCABFB1A9B0D}"/>
              </a:ext>
            </a:extLst>
          </p:cNvPr>
          <p:cNvSpPr txBox="1"/>
          <p:nvPr/>
        </p:nvSpPr>
        <p:spPr>
          <a:xfrm>
            <a:off x="5069840" y="495301"/>
            <a:ext cx="7122160" cy="533400"/>
          </a:xfrm>
          <a:prstGeom prst="rect">
            <a:avLst/>
          </a:prstGeom>
          <a:noFill/>
          <a:ln>
            <a:noFill/>
          </a:ln>
        </p:spPr>
        <p:txBody>
          <a:bodyPr spcFirstLastPara="1" wrap="square" lIns="0" tIns="0" rIns="0" bIns="0" anchor="t" anchorCtr="0">
            <a:noAutofit/>
          </a:bodyPr>
          <a:lstStyle/>
          <a:p>
            <a:pPr>
              <a:lnSpc>
                <a:spcPct val="90000"/>
              </a:lnSpc>
            </a:pPr>
            <a:r>
              <a:rPr lang="en" sz="2400" i="1" dirty="0">
                <a:solidFill>
                  <a:schemeClr val="bg1"/>
                </a:solidFill>
              </a:rPr>
              <a:t>“Join  VMware{code}  @comminty.broadcom.com” </a:t>
            </a:r>
            <a:endParaRPr sz="2400" i="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5feff872a0_1_17"/>
          <p:cNvSpPr txBox="1">
            <a:spLocks noGrp="1"/>
          </p:cNvSpPr>
          <p:nvPr>
            <p:ph type="title"/>
          </p:nvPr>
        </p:nvSpPr>
        <p:spPr>
          <a:xfrm>
            <a:off x="398274" y="1104899"/>
            <a:ext cx="4371845" cy="591299"/>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1100"/>
              <a:buFont typeface="Arial"/>
              <a:buNone/>
            </a:pPr>
            <a:r>
              <a:rPr lang="en-US" sz="2800" dirty="0" err="1"/>
              <a:t>ChatGPT</a:t>
            </a:r>
            <a:r>
              <a:rPr lang="en-US" sz="2800" dirty="0"/>
              <a:t> – </a:t>
            </a:r>
            <a:r>
              <a:rPr lang="en-US" sz="2800" dirty="0" err="1"/>
              <a:t>PowerCLi</a:t>
            </a:r>
            <a:r>
              <a:rPr lang="en-US" sz="2800" dirty="0"/>
              <a:t> Intro </a:t>
            </a:r>
            <a:endParaRPr sz="2800" dirty="0"/>
          </a:p>
        </p:txBody>
      </p:sp>
      <p:sp>
        <p:nvSpPr>
          <p:cNvPr id="190" name="Google Shape;190;g25feff872a0_1_17"/>
          <p:cNvSpPr txBox="1">
            <a:spLocks noGrp="1"/>
          </p:cNvSpPr>
          <p:nvPr>
            <p:ph type="body" idx="1"/>
          </p:nvPr>
        </p:nvSpPr>
        <p:spPr>
          <a:xfrm>
            <a:off x="337007" y="3113084"/>
            <a:ext cx="4018560" cy="148939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ts val="1100"/>
              <a:buNone/>
            </a:pPr>
            <a:r>
              <a:rPr lang="en-US" sz="2000" dirty="0"/>
              <a:t>Can you make the next program:</a:t>
            </a:r>
          </a:p>
          <a:p>
            <a:pPr marL="0" lvl="0" indent="0" algn="l" rtl="0">
              <a:lnSpc>
                <a:spcPct val="90000"/>
              </a:lnSpc>
              <a:spcBef>
                <a:spcPts val="0"/>
              </a:spcBef>
              <a:spcAft>
                <a:spcPts val="0"/>
              </a:spcAft>
              <a:buClr>
                <a:schemeClr val="dk1"/>
              </a:buClr>
              <a:buSzPts val="1100"/>
              <a:buNone/>
            </a:pPr>
            <a:r>
              <a:rPr lang="en-US" sz="2000" dirty="0"/>
              <a:t> </a:t>
            </a:r>
          </a:p>
          <a:p>
            <a:pPr marL="0" lvl="0" indent="0" algn="l" rtl="0">
              <a:lnSpc>
                <a:spcPct val="90000"/>
              </a:lnSpc>
              <a:spcBef>
                <a:spcPts val="0"/>
              </a:spcBef>
              <a:spcAft>
                <a:spcPts val="0"/>
              </a:spcAft>
              <a:buClr>
                <a:schemeClr val="dk1"/>
              </a:buClr>
              <a:buSzPts val="1100"/>
              <a:buNone/>
            </a:pPr>
            <a:r>
              <a:rPr lang="en-US" sz="2000" dirty="0"/>
              <a:t>  1. Let’s make it log things.</a:t>
            </a:r>
          </a:p>
          <a:p>
            <a:pPr marL="0" lvl="0" indent="0" algn="l" rtl="0">
              <a:lnSpc>
                <a:spcPct val="90000"/>
              </a:lnSpc>
              <a:spcBef>
                <a:spcPts val="0"/>
              </a:spcBef>
              <a:spcAft>
                <a:spcPts val="0"/>
              </a:spcAft>
              <a:buClr>
                <a:schemeClr val="dk1"/>
              </a:buClr>
              <a:buSzPts val="1100"/>
              <a:buNone/>
            </a:pPr>
            <a:endParaRPr lang="en-US" sz="2000" dirty="0"/>
          </a:p>
          <a:p>
            <a:pPr marL="0" lvl="0" indent="0" algn="l" rtl="0">
              <a:lnSpc>
                <a:spcPct val="90000"/>
              </a:lnSpc>
              <a:spcBef>
                <a:spcPts val="0"/>
              </a:spcBef>
              <a:spcAft>
                <a:spcPts val="0"/>
              </a:spcAft>
              <a:buClr>
                <a:schemeClr val="dk1"/>
              </a:buClr>
              <a:buSzPts val="1100"/>
              <a:buNone/>
            </a:pPr>
            <a:r>
              <a:rPr lang="en-US" sz="2000" dirty="0"/>
              <a:t>  2. Note the level of </a:t>
            </a:r>
            <a:r>
              <a:rPr lang="en-US" sz="2000" dirty="0" err="1"/>
              <a:t>complixity</a:t>
            </a:r>
            <a:r>
              <a:rPr lang="en-US" sz="2000" dirty="0"/>
              <a:t> with try/catch constructs.  </a:t>
            </a:r>
            <a:endParaRPr lang="en-US" dirty="0"/>
          </a:p>
          <a:p>
            <a:pPr marL="0" lvl="0" indent="0" algn="l" rtl="0">
              <a:lnSpc>
                <a:spcPct val="90000"/>
              </a:lnSpc>
              <a:spcBef>
                <a:spcPts val="0"/>
              </a:spcBef>
              <a:spcAft>
                <a:spcPts val="0"/>
              </a:spcAft>
              <a:buClr>
                <a:schemeClr val="dk1"/>
              </a:buClr>
              <a:buSzPts val="1100"/>
              <a:buNone/>
            </a:pPr>
            <a:r>
              <a:rPr lang="en-US" dirty="0"/>
              <a:t>      </a:t>
            </a:r>
            <a:endParaRPr dirty="0"/>
          </a:p>
        </p:txBody>
      </p:sp>
      <p:sp>
        <p:nvSpPr>
          <p:cNvPr id="5" name="Rectangle 4">
            <a:extLst>
              <a:ext uri="{FF2B5EF4-FFF2-40B4-BE49-F238E27FC236}">
                <a16:creationId xmlns:a16="http://schemas.microsoft.com/office/drawing/2014/main" id="{6655E2DD-8694-F3B9-B08A-E9EE44B07C0B}"/>
              </a:ext>
            </a:extLst>
          </p:cNvPr>
          <p:cNvSpPr/>
          <p:nvPr/>
        </p:nvSpPr>
        <p:spPr>
          <a:xfrm>
            <a:off x="4480560" y="124358"/>
            <a:ext cx="7185660" cy="6620256"/>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effectLst/>
                <a:latin typeface="Menlo" panose="020B0609030804020204" pitchFamily="49" charset="0"/>
              </a:rPr>
              <a:t>    </a:t>
            </a:r>
          </a:p>
          <a:p>
            <a:endParaRPr lang="en-US" dirty="0">
              <a:solidFill>
                <a:schemeClr val="bg1"/>
              </a:solidFill>
              <a:effectLst/>
              <a:latin typeface="Menlo" panose="020B0609030804020204" pitchFamily="49" charset="0"/>
            </a:endParaRPr>
          </a:p>
        </p:txBody>
      </p:sp>
      <p:sp>
        <p:nvSpPr>
          <p:cNvPr id="6" name="TextBox 5">
            <a:extLst>
              <a:ext uri="{FF2B5EF4-FFF2-40B4-BE49-F238E27FC236}">
                <a16:creationId xmlns:a16="http://schemas.microsoft.com/office/drawing/2014/main" id="{8CBA3B1D-AF6E-CC88-4A87-CF088C7BFEC2}"/>
              </a:ext>
            </a:extLst>
          </p:cNvPr>
          <p:cNvSpPr txBox="1"/>
          <p:nvPr/>
        </p:nvSpPr>
        <p:spPr>
          <a:xfrm>
            <a:off x="4647602" y="342861"/>
            <a:ext cx="7544398" cy="6401753"/>
          </a:xfrm>
          <a:prstGeom prst="rect">
            <a:avLst/>
          </a:prstGeom>
          <a:noFill/>
        </p:spPr>
        <p:txBody>
          <a:bodyPr wrap="square" rtlCol="0">
            <a:spAutoFit/>
          </a:bodyPr>
          <a:lstStyle/>
          <a:p>
            <a:r>
              <a:rPr lang="en-US" sz="800" dirty="0">
                <a:solidFill>
                  <a:schemeClr val="bg1"/>
                </a:solidFill>
                <a:effectLst/>
                <a:latin typeface="Menlo" panose="020B0609030804020204" pitchFamily="49" charset="0"/>
              </a:rPr>
              <a:t># Set variables</a:t>
            </a:r>
          </a:p>
          <a:p>
            <a:r>
              <a:rPr lang="en-US" sz="800" dirty="0">
                <a:solidFill>
                  <a:schemeClr val="bg1"/>
                </a:solidFill>
                <a:effectLst/>
                <a:latin typeface="Menlo" panose="020B0609030804020204" pitchFamily="49" charset="0"/>
              </a:rPr>
              <a:t>$</a:t>
            </a:r>
            <a:r>
              <a:rPr lang="en-US" sz="800" dirty="0" err="1">
                <a:solidFill>
                  <a:schemeClr val="bg1"/>
                </a:solidFill>
                <a:effectLst/>
                <a:latin typeface="Menlo" panose="020B0609030804020204" pitchFamily="49" charset="0"/>
              </a:rPr>
              <a:t>vCenterServer</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your_vcenter_server</a:t>
            </a:r>
            <a:r>
              <a:rPr lang="en-US" sz="800" dirty="0">
                <a:solidFill>
                  <a:schemeClr val="bg1"/>
                </a:solidFill>
                <a:effectLst/>
                <a:latin typeface="Menlo" panose="020B0609030804020204" pitchFamily="49" charset="0"/>
              </a:rPr>
              <a:t>"</a:t>
            </a:r>
          </a:p>
          <a:p>
            <a:r>
              <a:rPr lang="en-US" sz="800" dirty="0">
                <a:solidFill>
                  <a:schemeClr val="bg1"/>
                </a:solidFill>
                <a:effectLst/>
                <a:latin typeface="Menlo" panose="020B0609030804020204" pitchFamily="49" charset="0"/>
              </a:rPr>
              <a:t>$</a:t>
            </a:r>
            <a:r>
              <a:rPr lang="en-US" sz="800" dirty="0" err="1">
                <a:solidFill>
                  <a:schemeClr val="bg1"/>
                </a:solidFill>
                <a:effectLst/>
                <a:latin typeface="Menlo" panose="020B0609030804020204" pitchFamily="49" charset="0"/>
              </a:rPr>
              <a:t>vmName</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your_vm_name</a:t>
            </a:r>
            <a:r>
              <a:rPr lang="en-US" sz="800" dirty="0">
                <a:solidFill>
                  <a:schemeClr val="bg1"/>
                </a:solidFill>
                <a:effectLst/>
                <a:latin typeface="Menlo" panose="020B0609030804020204" pitchFamily="49" charset="0"/>
              </a:rPr>
              <a:t>"</a:t>
            </a:r>
          </a:p>
          <a:p>
            <a:r>
              <a:rPr lang="en-US" sz="800" dirty="0">
                <a:solidFill>
                  <a:schemeClr val="bg1"/>
                </a:solidFill>
                <a:effectLst/>
                <a:latin typeface="Menlo" panose="020B0609030804020204" pitchFamily="49" charset="0"/>
              </a:rPr>
              <a:t>$</a:t>
            </a:r>
            <a:r>
              <a:rPr lang="en-US" sz="800" dirty="0" err="1">
                <a:solidFill>
                  <a:schemeClr val="bg1"/>
                </a:solidFill>
                <a:effectLst/>
                <a:latin typeface="Menlo" panose="020B0609030804020204" pitchFamily="49" charset="0"/>
              </a:rPr>
              <a:t>logFile</a:t>
            </a:r>
            <a:r>
              <a:rPr lang="en-US" sz="800" dirty="0">
                <a:solidFill>
                  <a:schemeClr val="bg1"/>
                </a:solidFill>
                <a:effectLst/>
                <a:latin typeface="Menlo" panose="020B0609030804020204" pitchFamily="49" charset="0"/>
              </a:rPr>
              <a:t> = "C:\path\to\</a:t>
            </a:r>
            <a:r>
              <a:rPr lang="en-US" sz="800" dirty="0" err="1">
                <a:solidFill>
                  <a:schemeClr val="bg1"/>
                </a:solidFill>
                <a:effectLst/>
                <a:latin typeface="Menlo" panose="020B0609030804020204" pitchFamily="49" charset="0"/>
              </a:rPr>
              <a:t>logfile.txt</a:t>
            </a:r>
            <a:r>
              <a:rPr lang="en-US" sz="800" dirty="0">
                <a:solidFill>
                  <a:schemeClr val="bg1"/>
                </a:solidFill>
                <a:effectLst/>
                <a:latin typeface="Menlo" panose="020B0609030804020204" pitchFamily="49" charset="0"/>
              </a:rPr>
              <a:t>"</a:t>
            </a: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Function to log messages</a:t>
            </a:r>
          </a:p>
          <a:p>
            <a:r>
              <a:rPr lang="en-US" sz="800" dirty="0">
                <a:solidFill>
                  <a:schemeClr val="bg1"/>
                </a:solidFill>
                <a:effectLst/>
                <a:latin typeface="Menlo" panose="020B0609030804020204" pitchFamily="49" charset="0"/>
              </a:rPr>
              <a:t>function Log-Message {</a:t>
            </a:r>
          </a:p>
          <a:p>
            <a:r>
              <a:rPr lang="en-US" sz="800" dirty="0">
                <a:solidFill>
                  <a:schemeClr val="bg1"/>
                </a:solidFill>
                <a:effectLst/>
                <a:latin typeface="Menlo" panose="020B0609030804020204" pitchFamily="49" charset="0"/>
              </a:rPr>
              <a:t>    param (</a:t>
            </a:r>
          </a:p>
          <a:p>
            <a:r>
              <a:rPr lang="en-US" sz="800" dirty="0">
                <a:solidFill>
                  <a:schemeClr val="bg1"/>
                </a:solidFill>
                <a:effectLst/>
                <a:latin typeface="Menlo" panose="020B0609030804020204" pitchFamily="49" charset="0"/>
              </a:rPr>
              <a:t>        [string]$message</a:t>
            </a:r>
          </a:p>
          <a:p>
            <a:r>
              <a:rPr lang="en-US" sz="800" dirty="0">
                <a:solidFill>
                  <a:schemeClr val="bg1"/>
                </a:solidFill>
                <a:effectLst/>
                <a:latin typeface="Menlo" panose="020B0609030804020204" pitchFamily="49" charset="0"/>
              </a:rPr>
              <a:t>    )</a:t>
            </a:r>
          </a:p>
          <a:p>
            <a:r>
              <a:rPr lang="en-US" sz="800" dirty="0">
                <a:solidFill>
                  <a:schemeClr val="bg1"/>
                </a:solidFill>
                <a:effectLst/>
                <a:latin typeface="Menlo" panose="020B0609030804020204" pitchFamily="49" charset="0"/>
              </a:rPr>
              <a:t>    $timestamp = Get-Date -Format "</a:t>
            </a:r>
            <a:r>
              <a:rPr lang="en-US" sz="800" dirty="0" err="1">
                <a:solidFill>
                  <a:schemeClr val="bg1"/>
                </a:solidFill>
                <a:effectLst/>
                <a:latin typeface="Menlo" panose="020B0609030804020204" pitchFamily="49" charset="0"/>
              </a:rPr>
              <a:t>yyyy</a:t>
            </a:r>
            <a:r>
              <a:rPr lang="en-US" sz="800" dirty="0">
                <a:solidFill>
                  <a:schemeClr val="bg1"/>
                </a:solidFill>
                <a:effectLst/>
                <a:latin typeface="Menlo" panose="020B0609030804020204" pitchFamily="49" charset="0"/>
              </a:rPr>
              <a:t>-MM-dd </a:t>
            </a:r>
            <a:r>
              <a:rPr lang="en-US" sz="800" dirty="0" err="1">
                <a:solidFill>
                  <a:schemeClr val="bg1"/>
                </a:solidFill>
                <a:effectLst/>
                <a:latin typeface="Menlo" panose="020B0609030804020204" pitchFamily="49" charset="0"/>
              </a:rPr>
              <a:t>HH:mm:ss</a:t>
            </a:r>
            <a:r>
              <a:rPr lang="en-US" sz="800" dirty="0">
                <a:solidFill>
                  <a:schemeClr val="bg1"/>
                </a:solidFill>
                <a:effectLst/>
                <a:latin typeface="Menlo" panose="020B0609030804020204" pitchFamily="49" charset="0"/>
              </a:rPr>
              <a:t>"</a:t>
            </a: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logEntry</a:t>
            </a:r>
            <a:r>
              <a:rPr lang="en-US" sz="800" dirty="0">
                <a:solidFill>
                  <a:schemeClr val="bg1"/>
                </a:solidFill>
                <a:effectLst/>
                <a:latin typeface="Menlo" panose="020B0609030804020204" pitchFamily="49" charset="0"/>
              </a:rPr>
              <a:t> = "$timestamp - $message"</a:t>
            </a:r>
          </a:p>
          <a:p>
            <a:r>
              <a:rPr lang="en-US" sz="800" dirty="0">
                <a:solidFill>
                  <a:schemeClr val="bg1"/>
                </a:solidFill>
                <a:effectLst/>
                <a:latin typeface="Menlo" panose="020B0609030804020204" pitchFamily="49" charset="0"/>
              </a:rPr>
              <a:t>    Add-Content -Path $</a:t>
            </a:r>
            <a:r>
              <a:rPr lang="en-US" sz="800" dirty="0" err="1">
                <a:solidFill>
                  <a:schemeClr val="bg1"/>
                </a:solidFill>
                <a:effectLst/>
                <a:latin typeface="Menlo" panose="020B0609030804020204" pitchFamily="49" charset="0"/>
              </a:rPr>
              <a:t>logFile</a:t>
            </a:r>
            <a:r>
              <a:rPr lang="en-US" sz="800" dirty="0">
                <a:solidFill>
                  <a:schemeClr val="bg1"/>
                </a:solidFill>
                <a:effectLst/>
                <a:latin typeface="Menlo" panose="020B0609030804020204" pitchFamily="49" charset="0"/>
              </a:rPr>
              <a:t> -Value $</a:t>
            </a:r>
            <a:r>
              <a:rPr lang="en-US" sz="800" dirty="0" err="1">
                <a:solidFill>
                  <a:schemeClr val="bg1"/>
                </a:solidFill>
                <a:effectLst/>
                <a:latin typeface="Menlo" panose="020B0609030804020204" pitchFamily="49" charset="0"/>
              </a:rPr>
              <a:t>logEntry</a:t>
            </a: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a:t>
            </a: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Connect to vCenter Server</a:t>
            </a:r>
          </a:p>
          <a:p>
            <a:r>
              <a:rPr lang="en-US" sz="800" dirty="0">
                <a:solidFill>
                  <a:schemeClr val="bg1"/>
                </a:solidFill>
                <a:effectLst/>
                <a:latin typeface="Menlo" panose="020B0609030804020204" pitchFamily="49" charset="0"/>
              </a:rPr>
              <a:t>try {</a:t>
            </a:r>
          </a:p>
          <a:p>
            <a:r>
              <a:rPr lang="en-US" sz="800" dirty="0">
                <a:solidFill>
                  <a:schemeClr val="bg1"/>
                </a:solidFill>
                <a:effectLst/>
                <a:latin typeface="Menlo" panose="020B0609030804020204" pitchFamily="49" charset="0"/>
              </a:rPr>
              <a:t>    Connect-</a:t>
            </a:r>
            <a:r>
              <a:rPr lang="en-US" sz="800" dirty="0" err="1">
                <a:solidFill>
                  <a:schemeClr val="bg1"/>
                </a:solidFill>
                <a:effectLst/>
                <a:latin typeface="Menlo" panose="020B0609030804020204" pitchFamily="49" charset="0"/>
              </a:rPr>
              <a:t>VIServer</a:t>
            </a:r>
            <a:r>
              <a:rPr lang="en-US" sz="800" dirty="0">
                <a:solidFill>
                  <a:schemeClr val="bg1"/>
                </a:solidFill>
                <a:effectLst/>
                <a:latin typeface="Menlo" panose="020B0609030804020204" pitchFamily="49" charset="0"/>
              </a:rPr>
              <a:t> -Server $</a:t>
            </a:r>
            <a:r>
              <a:rPr lang="en-US" sz="800" dirty="0" err="1">
                <a:solidFill>
                  <a:schemeClr val="bg1"/>
                </a:solidFill>
                <a:effectLst/>
                <a:latin typeface="Menlo" panose="020B0609030804020204" pitchFamily="49" charset="0"/>
              </a:rPr>
              <a:t>vCenterServer</a:t>
            </a:r>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WarningAction</a:t>
            </a:r>
            <a:r>
              <a:rPr lang="en-US" sz="800" dirty="0">
                <a:solidFill>
                  <a:schemeClr val="bg1"/>
                </a:solidFill>
                <a:effectLst/>
                <a:latin typeface="Menlo" panose="020B0609030804020204" pitchFamily="49" charset="0"/>
              </a:rPr>
              <a:t> Stop</a:t>
            </a:r>
          </a:p>
          <a:p>
            <a:r>
              <a:rPr lang="en-US" sz="800" dirty="0">
                <a:solidFill>
                  <a:schemeClr val="bg1"/>
                </a:solidFill>
                <a:effectLst/>
                <a:latin typeface="Menlo" panose="020B0609030804020204" pitchFamily="49" charset="0"/>
              </a:rPr>
              <a:t>    Log-Message "Connected to vCenter Server $</a:t>
            </a:r>
            <a:r>
              <a:rPr lang="en-US" sz="800" dirty="0" err="1">
                <a:solidFill>
                  <a:schemeClr val="bg1"/>
                </a:solidFill>
                <a:effectLst/>
                <a:latin typeface="Menlo" panose="020B0609030804020204" pitchFamily="49" charset="0"/>
              </a:rPr>
              <a:t>vCenterServer</a:t>
            </a:r>
            <a:r>
              <a:rPr lang="en-US" sz="800" dirty="0">
                <a:solidFill>
                  <a:schemeClr val="bg1"/>
                </a:solidFill>
                <a:effectLst/>
                <a:latin typeface="Menlo" panose="020B0609030804020204" pitchFamily="49" charset="0"/>
              </a:rPr>
              <a:t>."</a:t>
            </a:r>
          </a:p>
          <a:p>
            <a:r>
              <a:rPr lang="en-US" sz="800" dirty="0">
                <a:solidFill>
                  <a:schemeClr val="bg1"/>
                </a:solidFill>
                <a:effectLst/>
                <a:latin typeface="Menlo" panose="020B0609030804020204" pitchFamily="49" charset="0"/>
              </a:rPr>
              <a:t>} catch {</a:t>
            </a:r>
          </a:p>
          <a:p>
            <a:r>
              <a:rPr lang="en-US" sz="800" dirty="0">
                <a:solidFill>
                  <a:schemeClr val="bg1"/>
                </a:solidFill>
                <a:effectLst/>
                <a:latin typeface="Menlo" panose="020B0609030804020204" pitchFamily="49" charset="0"/>
              </a:rPr>
              <a:t>    Log-Message "Failed to connect to vCenter Server $</a:t>
            </a:r>
            <a:r>
              <a:rPr lang="en-US" sz="800" dirty="0" err="1">
                <a:solidFill>
                  <a:schemeClr val="bg1"/>
                </a:solidFill>
                <a:effectLst/>
                <a:latin typeface="Menlo" panose="020B0609030804020204" pitchFamily="49" charset="0"/>
              </a:rPr>
              <a:t>vCenterServer</a:t>
            </a:r>
            <a:r>
              <a:rPr lang="en-US" sz="800" dirty="0">
                <a:solidFill>
                  <a:schemeClr val="bg1"/>
                </a:solidFill>
                <a:effectLst/>
                <a:latin typeface="Menlo" panose="020B0609030804020204" pitchFamily="49" charset="0"/>
              </a:rPr>
              <a:t>. Error: $_"</a:t>
            </a:r>
          </a:p>
          <a:p>
            <a:r>
              <a:rPr lang="en-US" sz="800" dirty="0">
                <a:solidFill>
                  <a:schemeClr val="bg1"/>
                </a:solidFill>
                <a:effectLst/>
                <a:latin typeface="Menlo" panose="020B0609030804020204" pitchFamily="49" charset="0"/>
              </a:rPr>
              <a:t>    exit</a:t>
            </a:r>
          </a:p>
          <a:p>
            <a:r>
              <a:rPr lang="en-US" sz="800" dirty="0">
                <a:solidFill>
                  <a:schemeClr val="bg1"/>
                </a:solidFill>
                <a:effectLst/>
                <a:latin typeface="Menlo" panose="020B0609030804020204" pitchFamily="49" charset="0"/>
              </a:rPr>
              <a:t>}</a:t>
            </a: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Get the virtual machine</a:t>
            </a:r>
          </a:p>
          <a:p>
            <a:r>
              <a:rPr lang="en-US" sz="800" dirty="0">
                <a:solidFill>
                  <a:schemeClr val="bg1"/>
                </a:solidFill>
                <a:effectLst/>
                <a:latin typeface="Menlo" panose="020B0609030804020204" pitchFamily="49" charset="0"/>
              </a:rPr>
              <a:t>$</a:t>
            </a:r>
            <a:r>
              <a:rPr lang="en-US" sz="800" dirty="0" err="1">
                <a:solidFill>
                  <a:schemeClr val="bg1"/>
                </a:solidFill>
                <a:effectLst/>
                <a:latin typeface="Menlo" panose="020B0609030804020204" pitchFamily="49" charset="0"/>
              </a:rPr>
              <a:t>vm</a:t>
            </a:r>
            <a:r>
              <a:rPr lang="en-US" sz="800" dirty="0">
                <a:solidFill>
                  <a:schemeClr val="bg1"/>
                </a:solidFill>
                <a:effectLst/>
                <a:latin typeface="Menlo" panose="020B0609030804020204" pitchFamily="49" charset="0"/>
              </a:rPr>
              <a:t> = Get-VM -Name $</a:t>
            </a:r>
            <a:r>
              <a:rPr lang="en-US" sz="800" dirty="0" err="1">
                <a:solidFill>
                  <a:schemeClr val="bg1"/>
                </a:solidFill>
                <a:effectLst/>
                <a:latin typeface="Menlo" panose="020B0609030804020204" pitchFamily="49" charset="0"/>
              </a:rPr>
              <a:t>vmName</a:t>
            </a:r>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ErrorAction</a:t>
            </a:r>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SilentlyContinue</a:t>
            </a:r>
            <a:endParaRPr lang="en-US" sz="800" dirty="0">
              <a:solidFill>
                <a:schemeClr val="bg1"/>
              </a:solidFill>
              <a:effectLst/>
              <a:latin typeface="Menlo" panose="020B0609030804020204" pitchFamily="49" charset="0"/>
            </a:endParaRP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if ($</a:t>
            </a:r>
            <a:r>
              <a:rPr lang="en-US" sz="800" dirty="0" err="1">
                <a:solidFill>
                  <a:schemeClr val="bg1"/>
                </a:solidFill>
                <a:effectLst/>
                <a:latin typeface="Menlo" panose="020B0609030804020204" pitchFamily="49" charset="0"/>
              </a:rPr>
              <a:t>vm</a:t>
            </a:r>
            <a:r>
              <a:rPr lang="en-US" sz="800" dirty="0">
                <a:solidFill>
                  <a:schemeClr val="bg1"/>
                </a:solidFill>
                <a:effectLst/>
                <a:latin typeface="Menlo" panose="020B0609030804020204" pitchFamily="49" charset="0"/>
              </a:rPr>
              <a:t> -eq $null) {</a:t>
            </a:r>
          </a:p>
          <a:p>
            <a:r>
              <a:rPr lang="en-US" sz="800" dirty="0">
                <a:solidFill>
                  <a:schemeClr val="bg1"/>
                </a:solidFill>
                <a:effectLst/>
                <a:latin typeface="Menlo" panose="020B0609030804020204" pitchFamily="49" charset="0"/>
              </a:rPr>
              <a:t>    Log-Message "Virtual machine '$</a:t>
            </a:r>
            <a:r>
              <a:rPr lang="en-US" sz="800" dirty="0" err="1">
                <a:solidFill>
                  <a:schemeClr val="bg1"/>
                </a:solidFill>
                <a:effectLst/>
                <a:latin typeface="Menlo" panose="020B0609030804020204" pitchFamily="49" charset="0"/>
              </a:rPr>
              <a:t>vmName</a:t>
            </a:r>
            <a:r>
              <a:rPr lang="en-US" sz="800" dirty="0">
                <a:solidFill>
                  <a:schemeClr val="bg1"/>
                </a:solidFill>
                <a:effectLst/>
                <a:latin typeface="Menlo" panose="020B0609030804020204" pitchFamily="49" charset="0"/>
              </a:rPr>
              <a:t>' not found."</a:t>
            </a:r>
          </a:p>
          <a:p>
            <a:r>
              <a:rPr lang="en-US" sz="800" dirty="0">
                <a:solidFill>
                  <a:schemeClr val="bg1"/>
                </a:solidFill>
                <a:effectLst/>
                <a:latin typeface="Menlo" panose="020B0609030804020204" pitchFamily="49" charset="0"/>
              </a:rPr>
              <a:t>    Disconnect-</a:t>
            </a:r>
            <a:r>
              <a:rPr lang="en-US" sz="800" dirty="0" err="1">
                <a:solidFill>
                  <a:schemeClr val="bg1"/>
                </a:solidFill>
                <a:effectLst/>
                <a:latin typeface="Menlo" panose="020B0609030804020204" pitchFamily="49" charset="0"/>
              </a:rPr>
              <a:t>VIServer</a:t>
            </a:r>
            <a:r>
              <a:rPr lang="en-US" sz="800" dirty="0">
                <a:solidFill>
                  <a:schemeClr val="bg1"/>
                </a:solidFill>
                <a:effectLst/>
                <a:latin typeface="Menlo" panose="020B0609030804020204" pitchFamily="49" charset="0"/>
              </a:rPr>
              <a:t> -Confirm:$false</a:t>
            </a:r>
          </a:p>
          <a:p>
            <a:r>
              <a:rPr lang="en-US" sz="800" dirty="0">
                <a:solidFill>
                  <a:schemeClr val="bg1"/>
                </a:solidFill>
                <a:effectLst/>
                <a:latin typeface="Menlo" panose="020B0609030804020204" pitchFamily="49" charset="0"/>
              </a:rPr>
              <a:t>    exit</a:t>
            </a:r>
          </a:p>
          <a:p>
            <a:r>
              <a:rPr lang="en-US" sz="800" dirty="0">
                <a:solidFill>
                  <a:schemeClr val="bg1"/>
                </a:solidFill>
                <a:effectLst/>
                <a:latin typeface="Menlo" panose="020B0609030804020204" pitchFamily="49" charset="0"/>
              </a:rPr>
              <a:t>}</a:t>
            </a: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Power off the virtual machine</a:t>
            </a:r>
          </a:p>
          <a:p>
            <a:r>
              <a:rPr lang="en-US" sz="800" dirty="0">
                <a:solidFill>
                  <a:schemeClr val="bg1"/>
                </a:solidFill>
                <a:effectLst/>
                <a:latin typeface="Menlo" panose="020B0609030804020204" pitchFamily="49" charset="0"/>
              </a:rPr>
              <a:t>try {</a:t>
            </a:r>
          </a:p>
          <a:p>
            <a:r>
              <a:rPr lang="en-US" sz="800" dirty="0">
                <a:solidFill>
                  <a:schemeClr val="bg1"/>
                </a:solidFill>
                <a:effectLst/>
                <a:latin typeface="Menlo" panose="020B0609030804020204" pitchFamily="49" charset="0"/>
              </a:rPr>
              <a:t>    Stop-VM -VM $</a:t>
            </a:r>
            <a:r>
              <a:rPr lang="en-US" sz="800" dirty="0" err="1">
                <a:solidFill>
                  <a:schemeClr val="bg1"/>
                </a:solidFill>
                <a:effectLst/>
                <a:latin typeface="Menlo" panose="020B0609030804020204" pitchFamily="49" charset="0"/>
              </a:rPr>
              <a:t>vm</a:t>
            </a:r>
            <a:r>
              <a:rPr lang="en-US" sz="800" dirty="0">
                <a:solidFill>
                  <a:schemeClr val="bg1"/>
                </a:solidFill>
                <a:effectLst/>
                <a:latin typeface="Menlo" panose="020B0609030804020204" pitchFamily="49" charset="0"/>
              </a:rPr>
              <a:t> -Confirm:$false</a:t>
            </a:r>
          </a:p>
          <a:p>
            <a:r>
              <a:rPr lang="en-US" sz="800" dirty="0">
                <a:solidFill>
                  <a:schemeClr val="bg1"/>
                </a:solidFill>
                <a:effectLst/>
                <a:latin typeface="Menlo" panose="020B0609030804020204" pitchFamily="49" charset="0"/>
              </a:rPr>
              <a:t>    Log-Message "Virtual machine '$</a:t>
            </a:r>
            <a:r>
              <a:rPr lang="en-US" sz="800" dirty="0" err="1">
                <a:solidFill>
                  <a:schemeClr val="bg1"/>
                </a:solidFill>
                <a:effectLst/>
                <a:latin typeface="Menlo" panose="020B0609030804020204" pitchFamily="49" charset="0"/>
              </a:rPr>
              <a:t>vmName</a:t>
            </a:r>
            <a:r>
              <a:rPr lang="en-US" sz="800" dirty="0">
                <a:solidFill>
                  <a:schemeClr val="bg1"/>
                </a:solidFill>
                <a:effectLst/>
                <a:latin typeface="Menlo" panose="020B0609030804020204" pitchFamily="49" charset="0"/>
              </a:rPr>
              <a:t>' was powered off successfully."</a:t>
            </a:r>
          </a:p>
          <a:p>
            <a:r>
              <a:rPr lang="en-US" sz="800" dirty="0">
                <a:solidFill>
                  <a:schemeClr val="bg1"/>
                </a:solidFill>
                <a:effectLst/>
                <a:latin typeface="Menlo" panose="020B0609030804020204" pitchFamily="49" charset="0"/>
              </a:rPr>
              <a:t>} catch {</a:t>
            </a:r>
          </a:p>
          <a:p>
            <a:r>
              <a:rPr lang="en-US" sz="800" dirty="0">
                <a:solidFill>
                  <a:schemeClr val="bg1"/>
                </a:solidFill>
                <a:effectLst/>
                <a:latin typeface="Menlo" panose="020B0609030804020204" pitchFamily="49" charset="0"/>
              </a:rPr>
              <a:t>    Log-Message "Failed to power off virtual machine '$</a:t>
            </a:r>
            <a:r>
              <a:rPr lang="en-US" sz="800" dirty="0" err="1">
                <a:solidFill>
                  <a:schemeClr val="bg1"/>
                </a:solidFill>
                <a:effectLst/>
                <a:latin typeface="Menlo" panose="020B0609030804020204" pitchFamily="49" charset="0"/>
              </a:rPr>
              <a:t>vmName</a:t>
            </a:r>
            <a:r>
              <a:rPr lang="en-US" sz="800" dirty="0">
                <a:solidFill>
                  <a:schemeClr val="bg1"/>
                </a:solidFill>
                <a:effectLst/>
                <a:latin typeface="Menlo" panose="020B0609030804020204" pitchFamily="49" charset="0"/>
              </a:rPr>
              <a:t>'. Error: $_"</a:t>
            </a:r>
          </a:p>
          <a:p>
            <a:r>
              <a:rPr lang="en-US" sz="800" dirty="0">
                <a:solidFill>
                  <a:schemeClr val="bg1"/>
                </a:solidFill>
                <a:effectLst/>
                <a:latin typeface="Menlo" panose="020B0609030804020204" pitchFamily="49" charset="0"/>
              </a:rPr>
              <a:t>}</a:t>
            </a: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Disconnect from vCenter Server</a:t>
            </a:r>
          </a:p>
          <a:p>
            <a:r>
              <a:rPr lang="en-US" sz="800" dirty="0">
                <a:solidFill>
                  <a:schemeClr val="bg1"/>
                </a:solidFill>
                <a:effectLst/>
                <a:latin typeface="Menlo" panose="020B0609030804020204" pitchFamily="49" charset="0"/>
              </a:rPr>
              <a:t>Disconnect-</a:t>
            </a:r>
            <a:r>
              <a:rPr lang="en-US" sz="800" dirty="0" err="1">
                <a:solidFill>
                  <a:schemeClr val="bg1"/>
                </a:solidFill>
                <a:effectLst/>
                <a:latin typeface="Menlo" panose="020B0609030804020204" pitchFamily="49" charset="0"/>
              </a:rPr>
              <a:t>VIServer</a:t>
            </a:r>
            <a:r>
              <a:rPr lang="en-US" sz="800" dirty="0">
                <a:solidFill>
                  <a:schemeClr val="bg1"/>
                </a:solidFill>
                <a:effectLst/>
                <a:latin typeface="Menlo" panose="020B0609030804020204" pitchFamily="49" charset="0"/>
              </a:rPr>
              <a:t> -Confirm:$false</a:t>
            </a:r>
          </a:p>
          <a:p>
            <a:r>
              <a:rPr lang="en-US" sz="800" dirty="0">
                <a:solidFill>
                  <a:schemeClr val="bg1"/>
                </a:solidFill>
                <a:effectLst/>
                <a:latin typeface="Menlo" panose="020B0609030804020204" pitchFamily="49" charset="0"/>
              </a:rPr>
              <a:t>Log-Message "Disconnected from vCenter Server $</a:t>
            </a:r>
            <a:r>
              <a:rPr lang="en-US" sz="800" dirty="0" err="1">
                <a:solidFill>
                  <a:schemeClr val="bg1"/>
                </a:solidFill>
                <a:effectLst/>
                <a:latin typeface="Menlo" panose="020B0609030804020204" pitchFamily="49" charset="0"/>
              </a:rPr>
              <a:t>vCenterServer</a:t>
            </a:r>
            <a:r>
              <a:rPr lang="en-US" sz="800" dirty="0">
                <a:solidFill>
                  <a:schemeClr val="bg1"/>
                </a:solidFill>
                <a:effectLst/>
                <a:latin typeface="Menlo" panose="020B0609030804020204" pitchFamily="49" charset="0"/>
              </a:rPr>
              <a:t>."</a:t>
            </a:r>
          </a:p>
          <a:p>
            <a:pPr>
              <a:buClr>
                <a:schemeClr val="bg1"/>
              </a:buClr>
            </a:pPr>
            <a:endParaRPr lang="en-US" sz="1000" dirty="0">
              <a:solidFill>
                <a:schemeClr val="bg1"/>
              </a:solidFill>
            </a:endParaRPr>
          </a:p>
        </p:txBody>
      </p:sp>
      <p:pic>
        <p:nvPicPr>
          <p:cNvPr id="2" name="Picture 1">
            <a:extLst>
              <a:ext uri="{FF2B5EF4-FFF2-40B4-BE49-F238E27FC236}">
                <a16:creationId xmlns:a16="http://schemas.microsoft.com/office/drawing/2014/main" id="{1FD39412-4FE1-42B9-5CA0-79CCD7896FC5}"/>
              </a:ext>
            </a:extLst>
          </p:cNvPr>
          <p:cNvPicPr>
            <a:picLocks noChangeAspect="1"/>
          </p:cNvPicPr>
          <p:nvPr/>
        </p:nvPicPr>
        <p:blipFill>
          <a:blip r:embed="rId3"/>
          <a:stretch>
            <a:fillRect/>
          </a:stretch>
        </p:blipFill>
        <p:spPr>
          <a:xfrm>
            <a:off x="525780" y="2028558"/>
            <a:ext cx="3587471" cy="547136"/>
          </a:xfrm>
          <a:prstGeom prst="rect">
            <a:avLst/>
          </a:prstGeom>
        </p:spPr>
      </p:pic>
    </p:spTree>
    <p:extLst>
      <p:ext uri="{BB962C8B-B14F-4D97-AF65-F5344CB8AC3E}">
        <p14:creationId xmlns:p14="http://schemas.microsoft.com/office/powerpoint/2010/main" val="3495365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5feff872a0_1_17"/>
          <p:cNvSpPr txBox="1">
            <a:spLocks noGrp="1"/>
          </p:cNvSpPr>
          <p:nvPr>
            <p:ph type="title"/>
          </p:nvPr>
        </p:nvSpPr>
        <p:spPr>
          <a:xfrm>
            <a:off x="398274" y="1104899"/>
            <a:ext cx="4371845" cy="591299"/>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1100"/>
              <a:buFont typeface="Arial"/>
              <a:buNone/>
            </a:pPr>
            <a:r>
              <a:rPr lang="en-US" sz="2800" dirty="0" err="1"/>
              <a:t>ChatGPT</a:t>
            </a:r>
            <a:r>
              <a:rPr lang="en-US" sz="2800" dirty="0"/>
              <a:t> – </a:t>
            </a:r>
            <a:r>
              <a:rPr lang="en-US" sz="2800" dirty="0" err="1"/>
              <a:t>PowerCLi</a:t>
            </a:r>
            <a:r>
              <a:rPr lang="en-US" sz="2800" dirty="0"/>
              <a:t> Intro </a:t>
            </a:r>
            <a:endParaRPr sz="2800" dirty="0"/>
          </a:p>
        </p:txBody>
      </p:sp>
      <p:sp>
        <p:nvSpPr>
          <p:cNvPr id="190" name="Google Shape;190;g25feff872a0_1_17"/>
          <p:cNvSpPr txBox="1">
            <a:spLocks noGrp="1"/>
          </p:cNvSpPr>
          <p:nvPr>
            <p:ph type="body" idx="1"/>
          </p:nvPr>
        </p:nvSpPr>
        <p:spPr>
          <a:xfrm>
            <a:off x="146838" y="3046340"/>
            <a:ext cx="4282148" cy="1489396"/>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1100"/>
              <a:buNone/>
            </a:pPr>
            <a:r>
              <a:rPr lang="en-US" sz="2000" dirty="0"/>
              <a:t>Can you make the next program:</a:t>
            </a:r>
          </a:p>
          <a:p>
            <a:pPr marL="0" lvl="0" indent="0" algn="l" rtl="0">
              <a:lnSpc>
                <a:spcPct val="90000"/>
              </a:lnSpc>
              <a:spcBef>
                <a:spcPts val="0"/>
              </a:spcBef>
              <a:spcAft>
                <a:spcPts val="0"/>
              </a:spcAft>
              <a:buClr>
                <a:schemeClr val="dk1"/>
              </a:buClr>
              <a:buSzPts val="1100"/>
              <a:buNone/>
            </a:pPr>
            <a:r>
              <a:rPr lang="en-US" sz="2000" dirty="0"/>
              <a:t> </a:t>
            </a:r>
          </a:p>
          <a:p>
            <a:pPr marL="0" lvl="0" indent="0" algn="l" rtl="0">
              <a:lnSpc>
                <a:spcPct val="90000"/>
              </a:lnSpc>
              <a:spcBef>
                <a:spcPts val="0"/>
              </a:spcBef>
              <a:spcAft>
                <a:spcPts val="0"/>
              </a:spcAft>
              <a:buClr>
                <a:schemeClr val="dk1"/>
              </a:buClr>
              <a:buSzPts val="1100"/>
              <a:buNone/>
            </a:pPr>
            <a:r>
              <a:rPr lang="en-US" sz="2000" dirty="0"/>
              <a:t>  1. Lets read a list of VM’s from a file</a:t>
            </a:r>
          </a:p>
          <a:p>
            <a:pPr marL="0" lvl="0" indent="0" algn="l" rtl="0">
              <a:lnSpc>
                <a:spcPct val="90000"/>
              </a:lnSpc>
              <a:spcBef>
                <a:spcPts val="0"/>
              </a:spcBef>
              <a:spcAft>
                <a:spcPts val="0"/>
              </a:spcAft>
              <a:buClr>
                <a:schemeClr val="dk1"/>
              </a:buClr>
              <a:buSzPts val="1100"/>
              <a:buNone/>
            </a:pPr>
            <a:endParaRPr lang="en-US" sz="2000" dirty="0"/>
          </a:p>
          <a:p>
            <a:pPr marL="0" lvl="0" indent="0" algn="l" rtl="0">
              <a:lnSpc>
                <a:spcPct val="90000"/>
              </a:lnSpc>
              <a:spcBef>
                <a:spcPts val="0"/>
              </a:spcBef>
              <a:spcAft>
                <a:spcPts val="0"/>
              </a:spcAft>
              <a:buClr>
                <a:schemeClr val="dk1"/>
              </a:buClr>
              <a:buSzPts val="1100"/>
              <a:buNone/>
            </a:pPr>
            <a:r>
              <a:rPr lang="en-US" sz="2000" dirty="0"/>
              <a:t>  2. Place results in a .csv file </a:t>
            </a:r>
            <a:endParaRPr lang="en-US" dirty="0"/>
          </a:p>
          <a:p>
            <a:pPr marL="0" lvl="0" indent="0" algn="l" rtl="0">
              <a:lnSpc>
                <a:spcPct val="90000"/>
              </a:lnSpc>
              <a:spcBef>
                <a:spcPts val="0"/>
              </a:spcBef>
              <a:spcAft>
                <a:spcPts val="0"/>
              </a:spcAft>
              <a:buClr>
                <a:schemeClr val="dk1"/>
              </a:buClr>
              <a:buSzPts val="1100"/>
              <a:buNone/>
            </a:pPr>
            <a:r>
              <a:rPr lang="en-US" dirty="0"/>
              <a:t>      </a:t>
            </a:r>
            <a:endParaRPr dirty="0"/>
          </a:p>
        </p:txBody>
      </p:sp>
      <p:sp>
        <p:nvSpPr>
          <p:cNvPr id="5" name="Rectangle 4">
            <a:extLst>
              <a:ext uri="{FF2B5EF4-FFF2-40B4-BE49-F238E27FC236}">
                <a16:creationId xmlns:a16="http://schemas.microsoft.com/office/drawing/2014/main" id="{6655E2DD-8694-F3B9-B08A-E9EE44B07C0B}"/>
              </a:ext>
            </a:extLst>
          </p:cNvPr>
          <p:cNvSpPr/>
          <p:nvPr/>
        </p:nvSpPr>
        <p:spPr>
          <a:xfrm>
            <a:off x="4480560" y="53396"/>
            <a:ext cx="7185660" cy="6751208"/>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effectLst/>
                <a:latin typeface="Menlo" panose="020B0609030804020204" pitchFamily="49" charset="0"/>
              </a:rPr>
              <a:t>    </a:t>
            </a:r>
          </a:p>
          <a:p>
            <a:endParaRPr lang="en-US" dirty="0">
              <a:solidFill>
                <a:schemeClr val="bg1"/>
              </a:solidFill>
              <a:effectLst/>
              <a:latin typeface="Menlo" panose="020B0609030804020204" pitchFamily="49" charset="0"/>
            </a:endParaRPr>
          </a:p>
        </p:txBody>
      </p:sp>
      <p:sp>
        <p:nvSpPr>
          <p:cNvPr id="6" name="TextBox 5">
            <a:extLst>
              <a:ext uri="{FF2B5EF4-FFF2-40B4-BE49-F238E27FC236}">
                <a16:creationId xmlns:a16="http://schemas.microsoft.com/office/drawing/2014/main" id="{8CBA3B1D-AF6E-CC88-4A87-CF088C7BFEC2}"/>
              </a:ext>
            </a:extLst>
          </p:cNvPr>
          <p:cNvSpPr txBox="1"/>
          <p:nvPr/>
        </p:nvSpPr>
        <p:spPr>
          <a:xfrm>
            <a:off x="4480560" y="53396"/>
            <a:ext cx="6872684" cy="6863417"/>
          </a:xfrm>
          <a:prstGeom prst="rect">
            <a:avLst/>
          </a:prstGeom>
          <a:noFill/>
        </p:spPr>
        <p:txBody>
          <a:bodyPr wrap="square" rtlCol="0">
            <a:spAutoFit/>
          </a:bodyPr>
          <a:lstStyle/>
          <a:p>
            <a:r>
              <a:rPr lang="en-US" sz="800" dirty="0">
                <a:solidFill>
                  <a:schemeClr val="bg1"/>
                </a:solidFill>
                <a:effectLst/>
                <a:latin typeface="Menlo" panose="020B0609030804020204" pitchFamily="49" charset="0"/>
              </a:rPr>
              <a:t># Variables</a:t>
            </a:r>
          </a:p>
          <a:p>
            <a:r>
              <a:rPr lang="en-US" sz="800" dirty="0">
                <a:solidFill>
                  <a:schemeClr val="bg1"/>
                </a:solidFill>
                <a:effectLst/>
                <a:latin typeface="Menlo" panose="020B0609030804020204" pitchFamily="49" charset="0"/>
              </a:rPr>
              <a:t>$</a:t>
            </a:r>
            <a:r>
              <a:rPr lang="en-US" sz="800" dirty="0" err="1">
                <a:solidFill>
                  <a:schemeClr val="bg1"/>
                </a:solidFill>
                <a:effectLst/>
                <a:latin typeface="Menlo" panose="020B0609030804020204" pitchFamily="49" charset="0"/>
              </a:rPr>
              <a:t>vCenterServer</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your_vcenter_server</a:t>
            </a:r>
            <a:r>
              <a:rPr lang="en-US" sz="800" dirty="0">
                <a:solidFill>
                  <a:schemeClr val="bg1"/>
                </a:solidFill>
                <a:effectLst/>
                <a:latin typeface="Menlo" panose="020B0609030804020204" pitchFamily="49" charset="0"/>
              </a:rPr>
              <a:t>"</a:t>
            </a:r>
          </a:p>
          <a:p>
            <a:r>
              <a:rPr lang="en-US" sz="800" dirty="0">
                <a:solidFill>
                  <a:schemeClr val="bg1"/>
                </a:solidFill>
                <a:effectLst/>
                <a:latin typeface="Menlo" panose="020B0609030804020204" pitchFamily="49" charset="0"/>
              </a:rPr>
              <a:t>$</a:t>
            </a:r>
            <a:r>
              <a:rPr lang="en-US" sz="800" dirty="0" err="1">
                <a:solidFill>
                  <a:schemeClr val="bg1"/>
                </a:solidFill>
                <a:effectLst/>
                <a:latin typeface="Menlo" panose="020B0609030804020204" pitchFamily="49" charset="0"/>
              </a:rPr>
              <a:t>vmListFile</a:t>
            </a:r>
            <a:r>
              <a:rPr lang="en-US" sz="800" dirty="0">
                <a:solidFill>
                  <a:schemeClr val="bg1"/>
                </a:solidFill>
                <a:effectLst/>
                <a:latin typeface="Menlo" panose="020B0609030804020204" pitchFamily="49" charset="0"/>
              </a:rPr>
              <a:t> = "C:\path\to\</a:t>
            </a:r>
            <a:r>
              <a:rPr lang="en-US" sz="800" dirty="0" err="1">
                <a:solidFill>
                  <a:schemeClr val="bg1"/>
                </a:solidFill>
                <a:effectLst/>
                <a:latin typeface="Menlo" panose="020B0609030804020204" pitchFamily="49" charset="0"/>
              </a:rPr>
              <a:t>vm_list.txt</a:t>
            </a:r>
            <a:r>
              <a:rPr lang="en-US" sz="800" dirty="0">
                <a:solidFill>
                  <a:schemeClr val="bg1"/>
                </a:solidFill>
                <a:effectLst/>
                <a:latin typeface="Menlo" panose="020B0609030804020204" pitchFamily="49" charset="0"/>
              </a:rPr>
              <a:t>"    # File containing VM names, one per line</a:t>
            </a:r>
          </a:p>
          <a:p>
            <a:r>
              <a:rPr lang="en-US" sz="800" dirty="0">
                <a:solidFill>
                  <a:schemeClr val="bg1"/>
                </a:solidFill>
                <a:effectLst/>
                <a:latin typeface="Menlo" panose="020B0609030804020204" pitchFamily="49" charset="0"/>
              </a:rPr>
              <a:t>$</a:t>
            </a:r>
            <a:r>
              <a:rPr lang="en-US" sz="800" dirty="0" err="1">
                <a:solidFill>
                  <a:schemeClr val="bg1"/>
                </a:solidFill>
                <a:effectLst/>
                <a:latin typeface="Menlo" panose="020B0609030804020204" pitchFamily="49" charset="0"/>
              </a:rPr>
              <a:t>reportFile</a:t>
            </a:r>
            <a:r>
              <a:rPr lang="en-US" sz="800" dirty="0">
                <a:solidFill>
                  <a:schemeClr val="bg1"/>
                </a:solidFill>
                <a:effectLst/>
                <a:latin typeface="Menlo" panose="020B0609030804020204" pitchFamily="49" charset="0"/>
              </a:rPr>
              <a:t> = "C:\path\to\</a:t>
            </a:r>
            <a:r>
              <a:rPr lang="en-US" sz="800" dirty="0" err="1">
                <a:solidFill>
                  <a:schemeClr val="bg1"/>
                </a:solidFill>
                <a:effectLst/>
                <a:latin typeface="Menlo" panose="020B0609030804020204" pitchFamily="49" charset="0"/>
              </a:rPr>
              <a:t>DiskUsageReport.csv</a:t>
            </a:r>
            <a:r>
              <a:rPr lang="en-US" sz="800" dirty="0">
                <a:solidFill>
                  <a:schemeClr val="bg1"/>
                </a:solidFill>
                <a:effectLst/>
                <a:latin typeface="Menlo" panose="020B0609030804020204" pitchFamily="49" charset="0"/>
              </a:rPr>
              <a:t>"  # Path to the report file</a:t>
            </a: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Connect to vCenter Server</a:t>
            </a:r>
          </a:p>
          <a:p>
            <a:r>
              <a:rPr lang="en-US" sz="800" dirty="0">
                <a:solidFill>
                  <a:schemeClr val="bg1"/>
                </a:solidFill>
                <a:effectLst/>
                <a:latin typeface="Menlo" panose="020B0609030804020204" pitchFamily="49" charset="0"/>
              </a:rPr>
              <a:t>Connect-</a:t>
            </a:r>
            <a:r>
              <a:rPr lang="en-US" sz="800" dirty="0" err="1">
                <a:solidFill>
                  <a:schemeClr val="bg1"/>
                </a:solidFill>
                <a:effectLst/>
                <a:latin typeface="Menlo" panose="020B0609030804020204" pitchFamily="49" charset="0"/>
              </a:rPr>
              <a:t>VIServer</a:t>
            </a:r>
            <a:r>
              <a:rPr lang="en-US" sz="800" dirty="0">
                <a:solidFill>
                  <a:schemeClr val="bg1"/>
                </a:solidFill>
                <a:effectLst/>
                <a:latin typeface="Menlo" panose="020B0609030804020204" pitchFamily="49" charset="0"/>
              </a:rPr>
              <a:t> -Server $</a:t>
            </a:r>
            <a:r>
              <a:rPr lang="en-US" sz="800" dirty="0" err="1">
                <a:solidFill>
                  <a:schemeClr val="bg1"/>
                </a:solidFill>
                <a:effectLst/>
                <a:latin typeface="Menlo" panose="020B0609030804020204" pitchFamily="49" charset="0"/>
              </a:rPr>
              <a:t>vCenterServer</a:t>
            </a:r>
            <a:endParaRPr lang="en-US" sz="800" dirty="0">
              <a:solidFill>
                <a:schemeClr val="bg1"/>
              </a:solidFill>
              <a:effectLst/>
              <a:latin typeface="Menlo" panose="020B0609030804020204" pitchFamily="49" charset="0"/>
            </a:endParaRP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Initialize an array to hold the report data</a:t>
            </a:r>
          </a:p>
          <a:p>
            <a:r>
              <a:rPr lang="en-US" sz="800" dirty="0">
                <a:solidFill>
                  <a:schemeClr val="bg1"/>
                </a:solidFill>
                <a:effectLst/>
                <a:latin typeface="Menlo" panose="020B0609030804020204" pitchFamily="49" charset="0"/>
              </a:rPr>
              <a:t>$report = @()</a:t>
            </a: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Read the VM names from the file</a:t>
            </a:r>
          </a:p>
          <a:p>
            <a:r>
              <a:rPr lang="en-US" sz="800" dirty="0">
                <a:solidFill>
                  <a:schemeClr val="bg1"/>
                </a:solidFill>
                <a:effectLst/>
                <a:latin typeface="Menlo" panose="020B0609030804020204" pitchFamily="49" charset="0"/>
              </a:rPr>
              <a:t>$</a:t>
            </a:r>
            <a:r>
              <a:rPr lang="en-US" sz="800" dirty="0" err="1">
                <a:solidFill>
                  <a:schemeClr val="bg1"/>
                </a:solidFill>
                <a:effectLst/>
                <a:latin typeface="Menlo" panose="020B0609030804020204" pitchFamily="49" charset="0"/>
              </a:rPr>
              <a:t>vmNames</a:t>
            </a:r>
            <a:r>
              <a:rPr lang="en-US" sz="800" dirty="0">
                <a:solidFill>
                  <a:schemeClr val="bg1"/>
                </a:solidFill>
                <a:effectLst/>
                <a:latin typeface="Menlo" panose="020B0609030804020204" pitchFamily="49" charset="0"/>
              </a:rPr>
              <a:t> = Get-Content -Path $</a:t>
            </a:r>
            <a:r>
              <a:rPr lang="en-US" sz="800" dirty="0" err="1">
                <a:solidFill>
                  <a:schemeClr val="bg1"/>
                </a:solidFill>
                <a:effectLst/>
                <a:latin typeface="Menlo" panose="020B0609030804020204" pitchFamily="49" charset="0"/>
              </a:rPr>
              <a:t>vmListFile</a:t>
            </a:r>
            <a:endParaRPr lang="en-US" sz="800" dirty="0">
              <a:solidFill>
                <a:schemeClr val="bg1"/>
              </a:solidFill>
              <a:effectLst/>
              <a:latin typeface="Menlo" panose="020B0609030804020204" pitchFamily="49" charset="0"/>
            </a:endParaRP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Loop through each VM</a:t>
            </a:r>
          </a:p>
          <a:p>
            <a:r>
              <a:rPr lang="en-US" sz="800" dirty="0">
                <a:solidFill>
                  <a:schemeClr val="bg1"/>
                </a:solidFill>
                <a:effectLst/>
                <a:latin typeface="Menlo" panose="020B0609030804020204" pitchFamily="49" charset="0"/>
              </a:rPr>
              <a:t>foreach ($</a:t>
            </a:r>
            <a:r>
              <a:rPr lang="en-US" sz="800" dirty="0" err="1">
                <a:solidFill>
                  <a:schemeClr val="bg1"/>
                </a:solidFill>
                <a:effectLst/>
                <a:latin typeface="Menlo" panose="020B0609030804020204" pitchFamily="49" charset="0"/>
              </a:rPr>
              <a:t>vmName</a:t>
            </a:r>
            <a:r>
              <a:rPr lang="en-US" sz="800" dirty="0">
                <a:solidFill>
                  <a:schemeClr val="bg1"/>
                </a:solidFill>
                <a:effectLst/>
                <a:latin typeface="Menlo" panose="020B0609030804020204" pitchFamily="49" charset="0"/>
              </a:rPr>
              <a:t> in $</a:t>
            </a:r>
            <a:r>
              <a:rPr lang="en-US" sz="800" dirty="0" err="1">
                <a:solidFill>
                  <a:schemeClr val="bg1"/>
                </a:solidFill>
                <a:effectLst/>
                <a:latin typeface="Menlo" panose="020B0609030804020204" pitchFamily="49" charset="0"/>
              </a:rPr>
              <a:t>vmNames</a:t>
            </a:r>
            <a:r>
              <a:rPr lang="en-US" sz="800" dirty="0">
                <a:solidFill>
                  <a:schemeClr val="bg1"/>
                </a:solidFill>
                <a:effectLst/>
                <a:latin typeface="Menlo" panose="020B0609030804020204" pitchFamily="49" charset="0"/>
              </a:rPr>
              <a:t>) {</a:t>
            </a:r>
          </a:p>
          <a:p>
            <a:r>
              <a:rPr lang="en-US" sz="800" dirty="0">
                <a:solidFill>
                  <a:schemeClr val="bg1"/>
                </a:solidFill>
                <a:effectLst/>
                <a:latin typeface="Menlo" panose="020B0609030804020204" pitchFamily="49" charset="0"/>
              </a:rPr>
              <a:t>    # Get the virtual machine object</a:t>
            </a: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vm</a:t>
            </a:r>
            <a:r>
              <a:rPr lang="en-US" sz="800" dirty="0">
                <a:solidFill>
                  <a:schemeClr val="bg1"/>
                </a:solidFill>
                <a:effectLst/>
                <a:latin typeface="Menlo" panose="020B0609030804020204" pitchFamily="49" charset="0"/>
              </a:rPr>
              <a:t> = Get-VM -Name $</a:t>
            </a:r>
            <a:r>
              <a:rPr lang="en-US" sz="800" dirty="0" err="1">
                <a:solidFill>
                  <a:schemeClr val="bg1"/>
                </a:solidFill>
                <a:effectLst/>
                <a:latin typeface="Menlo" panose="020B0609030804020204" pitchFamily="49" charset="0"/>
              </a:rPr>
              <a:t>vmName</a:t>
            </a:r>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ErrorAction</a:t>
            </a:r>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SilentlyContinue</a:t>
            </a:r>
            <a:endParaRPr lang="en-US" sz="800" dirty="0">
              <a:solidFill>
                <a:schemeClr val="bg1"/>
              </a:solidFill>
              <a:effectLst/>
              <a:latin typeface="Menlo" panose="020B0609030804020204" pitchFamily="49" charset="0"/>
            </a:endParaRP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if ($</a:t>
            </a:r>
            <a:r>
              <a:rPr lang="en-US" sz="800" dirty="0" err="1">
                <a:solidFill>
                  <a:schemeClr val="bg1"/>
                </a:solidFill>
                <a:effectLst/>
                <a:latin typeface="Menlo" panose="020B0609030804020204" pitchFamily="49" charset="0"/>
              </a:rPr>
              <a:t>vm</a:t>
            </a:r>
            <a:r>
              <a:rPr lang="en-US" sz="800" dirty="0">
                <a:solidFill>
                  <a:schemeClr val="bg1"/>
                </a:solidFill>
                <a:effectLst/>
                <a:latin typeface="Menlo" panose="020B0609030804020204" pitchFamily="49" charset="0"/>
              </a:rPr>
              <a:t> -eq $null) {</a:t>
            </a:r>
          </a:p>
          <a:p>
            <a:r>
              <a:rPr lang="en-US" sz="800" dirty="0">
                <a:solidFill>
                  <a:schemeClr val="bg1"/>
                </a:solidFill>
                <a:effectLst/>
                <a:latin typeface="Menlo" panose="020B0609030804020204" pitchFamily="49" charset="0"/>
              </a:rPr>
              <a:t>        Write-Host "Virtual machine '$</a:t>
            </a:r>
            <a:r>
              <a:rPr lang="en-US" sz="800" dirty="0" err="1">
                <a:solidFill>
                  <a:schemeClr val="bg1"/>
                </a:solidFill>
                <a:effectLst/>
                <a:latin typeface="Menlo" panose="020B0609030804020204" pitchFamily="49" charset="0"/>
              </a:rPr>
              <a:t>vmName</a:t>
            </a:r>
            <a:r>
              <a:rPr lang="en-US" sz="800" dirty="0">
                <a:solidFill>
                  <a:schemeClr val="bg1"/>
                </a:solidFill>
                <a:effectLst/>
                <a:latin typeface="Menlo" panose="020B0609030804020204" pitchFamily="49" charset="0"/>
              </a:rPr>
              <a:t>' not found." -</a:t>
            </a:r>
            <a:r>
              <a:rPr lang="en-US" sz="800" dirty="0" err="1">
                <a:solidFill>
                  <a:schemeClr val="bg1"/>
                </a:solidFill>
                <a:effectLst/>
                <a:latin typeface="Menlo" panose="020B0609030804020204" pitchFamily="49" charset="0"/>
              </a:rPr>
              <a:t>ForegroundColor</a:t>
            </a:r>
            <a:r>
              <a:rPr lang="en-US" sz="800" dirty="0">
                <a:solidFill>
                  <a:schemeClr val="bg1"/>
                </a:solidFill>
                <a:effectLst/>
                <a:latin typeface="Menlo" panose="020B0609030804020204" pitchFamily="49" charset="0"/>
              </a:rPr>
              <a:t> Red</a:t>
            </a:r>
          </a:p>
          <a:p>
            <a:r>
              <a:rPr lang="en-US" sz="800" dirty="0">
                <a:solidFill>
                  <a:schemeClr val="bg1"/>
                </a:solidFill>
                <a:effectLst/>
                <a:latin typeface="Menlo" panose="020B0609030804020204" pitchFamily="49" charset="0"/>
              </a:rPr>
              <a:t>        continue</a:t>
            </a:r>
          </a:p>
          <a:p>
            <a:r>
              <a:rPr lang="en-US" sz="800" dirty="0">
                <a:solidFill>
                  <a:schemeClr val="bg1"/>
                </a:solidFill>
                <a:effectLst/>
                <a:latin typeface="Menlo" panose="020B0609030804020204" pitchFamily="49" charset="0"/>
              </a:rPr>
              <a:t>    }</a:t>
            </a:r>
          </a:p>
          <a:p>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 Get the disk space usage for each hard disk</a:t>
            </a:r>
          </a:p>
          <a:p>
            <a:r>
              <a:rPr lang="en-US" sz="800" dirty="0">
                <a:solidFill>
                  <a:schemeClr val="bg1"/>
                </a:solidFill>
                <a:effectLst/>
                <a:latin typeface="Menlo" panose="020B0609030804020204" pitchFamily="49" charset="0"/>
              </a:rPr>
              <a:t>    $disks = Get-</a:t>
            </a:r>
            <a:r>
              <a:rPr lang="en-US" sz="800" dirty="0" err="1">
                <a:solidFill>
                  <a:schemeClr val="bg1"/>
                </a:solidFill>
                <a:effectLst/>
                <a:latin typeface="Menlo" panose="020B0609030804020204" pitchFamily="49" charset="0"/>
              </a:rPr>
              <a:t>HardDisk</a:t>
            </a:r>
            <a:r>
              <a:rPr lang="en-US" sz="800" dirty="0">
                <a:solidFill>
                  <a:schemeClr val="bg1"/>
                </a:solidFill>
                <a:effectLst/>
                <a:latin typeface="Menlo" panose="020B0609030804020204" pitchFamily="49" charset="0"/>
              </a:rPr>
              <a:t> -VM $</a:t>
            </a:r>
            <a:r>
              <a:rPr lang="en-US" sz="800" dirty="0" err="1">
                <a:solidFill>
                  <a:schemeClr val="bg1"/>
                </a:solidFill>
                <a:effectLst/>
                <a:latin typeface="Menlo" panose="020B0609030804020204" pitchFamily="49" charset="0"/>
              </a:rPr>
              <a:t>vm</a:t>
            </a: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foreach ($disk in $disks) {</a:t>
            </a:r>
          </a:p>
          <a:p>
            <a:r>
              <a:rPr lang="en-US" sz="800" dirty="0">
                <a:solidFill>
                  <a:schemeClr val="bg1"/>
                </a:solidFill>
                <a:effectLst/>
                <a:latin typeface="Menlo" panose="020B0609030804020204" pitchFamily="49" charset="0"/>
              </a:rPr>
              <a:t>        # Calculate the disk space usage</a:t>
            </a: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capacityGB</a:t>
            </a:r>
            <a:r>
              <a:rPr lang="en-US" sz="800" dirty="0">
                <a:solidFill>
                  <a:schemeClr val="bg1"/>
                </a:solidFill>
                <a:effectLst/>
                <a:latin typeface="Menlo" panose="020B0609030804020204" pitchFamily="49" charset="0"/>
              </a:rPr>
              <a:t> = [math]::Round($</a:t>
            </a:r>
            <a:r>
              <a:rPr lang="en-US" sz="800" dirty="0" err="1">
                <a:solidFill>
                  <a:schemeClr val="bg1"/>
                </a:solidFill>
                <a:effectLst/>
                <a:latin typeface="Menlo" panose="020B0609030804020204" pitchFamily="49" charset="0"/>
              </a:rPr>
              <a:t>disk.CapacityKB</a:t>
            </a:r>
            <a:r>
              <a:rPr lang="en-US" sz="800" dirty="0">
                <a:solidFill>
                  <a:schemeClr val="bg1"/>
                </a:solidFill>
                <a:effectLst/>
                <a:latin typeface="Menlo" panose="020B0609030804020204" pitchFamily="49" charset="0"/>
              </a:rPr>
              <a:t> / 1MB, 2)</a:t>
            </a: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usedSpaceGB</a:t>
            </a:r>
            <a:r>
              <a:rPr lang="en-US" sz="800" dirty="0">
                <a:solidFill>
                  <a:schemeClr val="bg1"/>
                </a:solidFill>
                <a:effectLst/>
                <a:latin typeface="Menlo" panose="020B0609030804020204" pitchFamily="49" charset="0"/>
              </a:rPr>
              <a:t> = [math]::Round($</a:t>
            </a:r>
            <a:r>
              <a:rPr lang="en-US" sz="800" dirty="0" err="1">
                <a:solidFill>
                  <a:schemeClr val="bg1"/>
                </a:solidFill>
                <a:effectLst/>
                <a:latin typeface="Menlo" panose="020B0609030804020204" pitchFamily="49" charset="0"/>
              </a:rPr>
              <a:t>disk.FreespaceGB</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disk.CapacityGB</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disk.FreespaceGB</a:t>
            </a:r>
            <a:r>
              <a:rPr lang="en-US" sz="800" dirty="0">
                <a:solidFill>
                  <a:schemeClr val="bg1"/>
                </a:solidFill>
                <a:effectLst/>
                <a:latin typeface="Menlo" panose="020B0609030804020204" pitchFamily="49" charset="0"/>
              </a:rPr>
              <a:t>), 2)</a:t>
            </a: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freeSpaceGB</a:t>
            </a:r>
            <a:r>
              <a:rPr lang="en-US" sz="800" dirty="0">
                <a:solidFill>
                  <a:schemeClr val="bg1"/>
                </a:solidFill>
                <a:effectLst/>
                <a:latin typeface="Menlo" panose="020B0609030804020204" pitchFamily="49" charset="0"/>
              </a:rPr>
              <a:t> = [math]::Round($</a:t>
            </a:r>
            <a:r>
              <a:rPr lang="en-US" sz="800" dirty="0" err="1">
                <a:solidFill>
                  <a:schemeClr val="bg1"/>
                </a:solidFill>
                <a:effectLst/>
                <a:latin typeface="Menlo" panose="020B0609030804020204" pitchFamily="49" charset="0"/>
              </a:rPr>
              <a:t>disk.FreespaceGB</a:t>
            </a:r>
            <a:r>
              <a:rPr lang="en-US" sz="800" dirty="0">
                <a:solidFill>
                  <a:schemeClr val="bg1"/>
                </a:solidFill>
                <a:effectLst/>
                <a:latin typeface="Menlo" panose="020B0609030804020204" pitchFamily="49" charset="0"/>
              </a:rPr>
              <a:t>, 2)</a:t>
            </a: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usedPercentage</a:t>
            </a:r>
            <a:r>
              <a:rPr lang="en-US" sz="800" dirty="0">
                <a:solidFill>
                  <a:schemeClr val="bg1"/>
                </a:solidFill>
                <a:effectLst/>
                <a:latin typeface="Menlo" panose="020B0609030804020204" pitchFamily="49" charset="0"/>
              </a:rPr>
              <a:t> = [math]::Round((($</a:t>
            </a:r>
            <a:r>
              <a:rPr lang="en-US" sz="800" dirty="0" err="1">
                <a:solidFill>
                  <a:schemeClr val="bg1"/>
                </a:solidFill>
                <a:effectLst/>
                <a:latin typeface="Menlo" panose="020B0609030804020204" pitchFamily="49" charset="0"/>
              </a:rPr>
              <a:t>capacityGB</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freeSpaceGB</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capacityGB</a:t>
            </a:r>
            <a:r>
              <a:rPr lang="en-US" sz="800" dirty="0">
                <a:solidFill>
                  <a:schemeClr val="bg1"/>
                </a:solidFill>
                <a:effectLst/>
                <a:latin typeface="Menlo" panose="020B0609030804020204" pitchFamily="49" charset="0"/>
              </a:rPr>
              <a:t>) * 100, 2)</a:t>
            </a:r>
          </a:p>
          <a:p>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 Create a custom object to store the disk usage data</a:t>
            </a: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reportItem</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PSCustomObject</a:t>
            </a:r>
            <a:r>
              <a:rPr lang="en-US" sz="800" dirty="0">
                <a:solidFill>
                  <a:schemeClr val="bg1"/>
                </a:solidFill>
                <a:effectLst/>
                <a:latin typeface="Menlo" panose="020B0609030804020204" pitchFamily="49" charset="0"/>
              </a:rPr>
              <a:t>]@{</a:t>
            </a: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VMName</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vmName</a:t>
            </a: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DiskName</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disk.Name</a:t>
            </a: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CapacityGB</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capacityGB</a:t>
            </a: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UsedSpaceGB</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usedSpaceGB</a:t>
            </a: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FreeSpaceGB</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freeSpaceGB</a:t>
            </a: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a:t>
            </a:r>
            <a:r>
              <a:rPr lang="en-US" sz="800" dirty="0" err="1">
                <a:solidFill>
                  <a:schemeClr val="bg1"/>
                </a:solidFill>
                <a:effectLst/>
                <a:latin typeface="Menlo" panose="020B0609030804020204" pitchFamily="49" charset="0"/>
              </a:rPr>
              <a:t>UsedPercentage</a:t>
            </a:r>
            <a:r>
              <a:rPr lang="en-US" sz="800" dirty="0">
                <a:solidFill>
                  <a:schemeClr val="bg1"/>
                </a:solidFill>
                <a:effectLst/>
                <a:latin typeface="Menlo" panose="020B0609030804020204" pitchFamily="49" charset="0"/>
              </a:rPr>
              <a:t> = $</a:t>
            </a:r>
            <a:r>
              <a:rPr lang="en-US" sz="800" dirty="0" err="1">
                <a:solidFill>
                  <a:schemeClr val="bg1"/>
                </a:solidFill>
                <a:effectLst/>
                <a:latin typeface="Menlo" panose="020B0609030804020204" pitchFamily="49" charset="0"/>
              </a:rPr>
              <a:t>usedPercentage</a:t>
            </a: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a:t>
            </a:r>
            <a:br>
              <a:rPr lang="en-US" sz="800" dirty="0">
                <a:solidFill>
                  <a:schemeClr val="bg1"/>
                </a:solidFill>
                <a:effectLst/>
                <a:latin typeface="Menlo" panose="020B0609030804020204" pitchFamily="49" charset="0"/>
              </a:rPr>
            </a:b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 Add the data to the report array</a:t>
            </a:r>
          </a:p>
          <a:p>
            <a:r>
              <a:rPr lang="en-US" sz="800" dirty="0">
                <a:solidFill>
                  <a:schemeClr val="bg1"/>
                </a:solidFill>
                <a:effectLst/>
                <a:latin typeface="Menlo" panose="020B0609030804020204" pitchFamily="49" charset="0"/>
              </a:rPr>
              <a:t>        $report += $</a:t>
            </a:r>
            <a:r>
              <a:rPr lang="en-US" sz="800" dirty="0" err="1">
                <a:solidFill>
                  <a:schemeClr val="bg1"/>
                </a:solidFill>
                <a:effectLst/>
                <a:latin typeface="Menlo" panose="020B0609030804020204" pitchFamily="49" charset="0"/>
              </a:rPr>
              <a:t>reportItem</a:t>
            </a:r>
            <a:endParaRPr lang="en-US" sz="800" dirty="0">
              <a:solidFill>
                <a:schemeClr val="bg1"/>
              </a:solidFill>
              <a:effectLst/>
              <a:latin typeface="Menlo" panose="020B0609030804020204" pitchFamily="49" charset="0"/>
            </a:endParaRPr>
          </a:p>
          <a:p>
            <a:r>
              <a:rPr lang="en-US" sz="800" dirty="0">
                <a:solidFill>
                  <a:schemeClr val="bg1"/>
                </a:solidFill>
                <a:effectLst/>
                <a:latin typeface="Menlo" panose="020B0609030804020204" pitchFamily="49" charset="0"/>
              </a:rPr>
              <a:t>    }</a:t>
            </a:r>
          </a:p>
          <a:p>
            <a:r>
              <a:rPr lang="en-US" sz="800" dirty="0">
                <a:solidFill>
                  <a:schemeClr val="bg1"/>
                </a:solidFill>
                <a:effectLst/>
                <a:latin typeface="Menlo" panose="020B0609030804020204" pitchFamily="49" charset="0"/>
              </a:rPr>
              <a:t>}</a:t>
            </a:r>
          </a:p>
          <a:p>
            <a:r>
              <a:rPr lang="en-US" sz="800" dirty="0">
                <a:solidFill>
                  <a:schemeClr val="bg1"/>
                </a:solidFill>
              </a:rPr>
              <a:t>$report | Export-Csv -Path $</a:t>
            </a:r>
            <a:r>
              <a:rPr lang="en-US" sz="800" dirty="0" err="1">
                <a:solidFill>
                  <a:schemeClr val="bg1"/>
                </a:solidFill>
              </a:rPr>
              <a:t>reportFile</a:t>
            </a:r>
            <a:r>
              <a:rPr lang="en-US" sz="800" dirty="0">
                <a:solidFill>
                  <a:schemeClr val="bg1"/>
                </a:solidFill>
              </a:rPr>
              <a:t> -</a:t>
            </a:r>
            <a:r>
              <a:rPr lang="en-US" sz="800" dirty="0" err="1">
                <a:solidFill>
                  <a:schemeClr val="bg1"/>
                </a:solidFill>
              </a:rPr>
              <a:t>NoTypeInformation</a:t>
            </a:r>
            <a:endParaRPr lang="en-US" sz="800" dirty="0">
              <a:solidFill>
                <a:schemeClr val="bg1"/>
              </a:solidFill>
              <a:effectLst/>
              <a:latin typeface="Menlo" panose="020B0609030804020204" pitchFamily="49" charset="0"/>
            </a:endParaRPr>
          </a:p>
        </p:txBody>
      </p:sp>
      <p:pic>
        <p:nvPicPr>
          <p:cNvPr id="3" name="Picture 2">
            <a:extLst>
              <a:ext uri="{FF2B5EF4-FFF2-40B4-BE49-F238E27FC236}">
                <a16:creationId xmlns:a16="http://schemas.microsoft.com/office/drawing/2014/main" id="{900C4E51-F1C9-5A32-9D05-DAD41F1D0509}"/>
              </a:ext>
            </a:extLst>
          </p:cNvPr>
          <p:cNvPicPr>
            <a:picLocks noChangeAspect="1"/>
          </p:cNvPicPr>
          <p:nvPr/>
        </p:nvPicPr>
        <p:blipFill>
          <a:blip r:embed="rId3"/>
          <a:stretch>
            <a:fillRect/>
          </a:stretch>
        </p:blipFill>
        <p:spPr>
          <a:xfrm>
            <a:off x="331348" y="1989963"/>
            <a:ext cx="3766767" cy="574481"/>
          </a:xfrm>
          <a:prstGeom prst="rect">
            <a:avLst/>
          </a:prstGeom>
        </p:spPr>
      </p:pic>
    </p:spTree>
    <p:extLst>
      <p:ext uri="{BB962C8B-B14F-4D97-AF65-F5344CB8AC3E}">
        <p14:creationId xmlns:p14="http://schemas.microsoft.com/office/powerpoint/2010/main" val="3531123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5feff872a0_0_104"/>
          <p:cNvSpPr txBox="1">
            <a:spLocks noGrp="1"/>
          </p:cNvSpPr>
          <p:nvPr>
            <p:ph type="title"/>
          </p:nvPr>
        </p:nvSpPr>
        <p:spPr>
          <a:xfrm>
            <a:off x="439440" y="1245576"/>
            <a:ext cx="88704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Lab #4.  </a:t>
            </a:r>
            <a:endParaRPr dirty="0"/>
          </a:p>
        </p:txBody>
      </p:sp>
      <p:sp>
        <p:nvSpPr>
          <p:cNvPr id="134" name="Google Shape;134;g25feff872a0_0_104"/>
          <p:cNvSpPr txBox="1">
            <a:spLocks noGrp="1"/>
          </p:cNvSpPr>
          <p:nvPr>
            <p:ph type="body" idx="1"/>
          </p:nvPr>
        </p:nvSpPr>
        <p:spPr>
          <a:xfrm>
            <a:off x="1965960" y="3189641"/>
            <a:ext cx="7187551" cy="559399"/>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ct val="39285"/>
              <a:buNone/>
            </a:pPr>
            <a:r>
              <a:rPr lang="en-US" dirty="0"/>
              <a:t>Write a Complicated PowerShell Program</a:t>
            </a:r>
            <a:endParaRPr dirty="0"/>
          </a:p>
        </p:txBody>
      </p:sp>
    </p:spTree>
    <p:extLst>
      <p:ext uri="{BB962C8B-B14F-4D97-AF65-F5344CB8AC3E}">
        <p14:creationId xmlns:p14="http://schemas.microsoft.com/office/powerpoint/2010/main" val="3554295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5feff872a0_1_17"/>
          <p:cNvSpPr txBox="1">
            <a:spLocks noGrp="1"/>
          </p:cNvSpPr>
          <p:nvPr>
            <p:ph type="title"/>
          </p:nvPr>
        </p:nvSpPr>
        <p:spPr>
          <a:xfrm>
            <a:off x="398274" y="1104899"/>
            <a:ext cx="4371845" cy="591299"/>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1100"/>
              <a:buFont typeface="Arial"/>
              <a:buNone/>
            </a:pPr>
            <a:r>
              <a:rPr lang="en-US" sz="2800" dirty="0" err="1"/>
              <a:t>ChatGPT</a:t>
            </a:r>
            <a:r>
              <a:rPr lang="en-US" sz="2800" dirty="0"/>
              <a:t> – </a:t>
            </a:r>
            <a:r>
              <a:rPr lang="en-US" sz="2800" dirty="0" err="1"/>
              <a:t>PowerCLi</a:t>
            </a:r>
            <a:r>
              <a:rPr lang="en-US" sz="2800" dirty="0"/>
              <a:t> Intro </a:t>
            </a:r>
            <a:endParaRPr sz="2800" dirty="0"/>
          </a:p>
        </p:txBody>
      </p:sp>
      <p:sp>
        <p:nvSpPr>
          <p:cNvPr id="190" name="Google Shape;190;g25feff872a0_1_17"/>
          <p:cNvSpPr txBox="1">
            <a:spLocks noGrp="1"/>
          </p:cNvSpPr>
          <p:nvPr>
            <p:ph type="body" idx="1"/>
          </p:nvPr>
        </p:nvSpPr>
        <p:spPr>
          <a:xfrm>
            <a:off x="337007" y="3113084"/>
            <a:ext cx="4018560" cy="148939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ts val="1100"/>
              <a:buNone/>
            </a:pPr>
            <a:r>
              <a:rPr lang="en-US" dirty="0"/>
              <a:t>Ask the AI to rewrite the previous Lab and alter it to:</a:t>
            </a:r>
          </a:p>
          <a:p>
            <a:pPr marL="0" lvl="0" indent="0" algn="l" rtl="0">
              <a:lnSpc>
                <a:spcPct val="90000"/>
              </a:lnSpc>
              <a:spcBef>
                <a:spcPts val="0"/>
              </a:spcBef>
              <a:spcAft>
                <a:spcPts val="0"/>
              </a:spcAft>
              <a:buClr>
                <a:schemeClr val="dk1"/>
              </a:buClr>
              <a:buSzPts val="1100"/>
              <a:buNone/>
            </a:pPr>
            <a:r>
              <a:rPr lang="en-US" dirty="0"/>
              <a:t>1 write it with as an expert</a:t>
            </a:r>
          </a:p>
          <a:p>
            <a:pPr marL="0" lvl="0" indent="0" algn="l" rtl="0">
              <a:lnSpc>
                <a:spcPct val="90000"/>
              </a:lnSpc>
              <a:spcBef>
                <a:spcPts val="0"/>
              </a:spcBef>
              <a:spcAft>
                <a:spcPts val="0"/>
              </a:spcAft>
              <a:buClr>
                <a:schemeClr val="dk1"/>
              </a:buClr>
              <a:buSzPts val="1100"/>
              <a:buNone/>
            </a:pPr>
            <a:r>
              <a:rPr lang="en-US" dirty="0"/>
              <a:t>2 include documentation to better understand the code</a:t>
            </a:r>
          </a:p>
          <a:p>
            <a:pPr marL="0" lvl="0" indent="0" algn="l" rtl="0">
              <a:lnSpc>
                <a:spcPct val="90000"/>
              </a:lnSpc>
              <a:spcBef>
                <a:spcPts val="0"/>
              </a:spcBef>
              <a:spcAft>
                <a:spcPts val="0"/>
              </a:spcAft>
              <a:buClr>
                <a:schemeClr val="dk1"/>
              </a:buClr>
              <a:buSzPts val="1100"/>
              <a:buNone/>
            </a:pPr>
            <a:r>
              <a:rPr lang="en-US" dirty="0"/>
              <a:t>3.Create a log of all the machines that disk are more than 90% full</a:t>
            </a:r>
          </a:p>
          <a:p>
            <a:pPr marL="0" lvl="0" indent="0" algn="l" rtl="0">
              <a:lnSpc>
                <a:spcPct val="90000"/>
              </a:lnSpc>
              <a:spcBef>
                <a:spcPts val="0"/>
              </a:spcBef>
              <a:spcAft>
                <a:spcPts val="0"/>
              </a:spcAft>
              <a:buClr>
                <a:schemeClr val="dk1"/>
              </a:buClr>
              <a:buSzPts val="1100"/>
              <a:buNone/>
            </a:pPr>
            <a:r>
              <a:rPr lang="en-US" dirty="0"/>
              <a:t>      </a:t>
            </a:r>
            <a:endParaRPr dirty="0"/>
          </a:p>
        </p:txBody>
      </p:sp>
      <p:sp>
        <p:nvSpPr>
          <p:cNvPr id="5" name="Rectangle 4">
            <a:extLst>
              <a:ext uri="{FF2B5EF4-FFF2-40B4-BE49-F238E27FC236}">
                <a16:creationId xmlns:a16="http://schemas.microsoft.com/office/drawing/2014/main" id="{6655E2DD-8694-F3B9-B08A-E9EE44B07C0B}"/>
              </a:ext>
            </a:extLst>
          </p:cNvPr>
          <p:cNvSpPr/>
          <p:nvPr/>
        </p:nvSpPr>
        <p:spPr>
          <a:xfrm>
            <a:off x="4480560" y="883920"/>
            <a:ext cx="7185660" cy="4841358"/>
          </a:xfrm>
          <a:prstGeom prst="rect">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effectLst/>
                <a:latin typeface="Menlo" panose="020B0609030804020204" pitchFamily="49" charset="0"/>
              </a:rPr>
              <a:t>    </a:t>
            </a:r>
          </a:p>
          <a:p>
            <a:endParaRPr lang="en-US" dirty="0">
              <a:solidFill>
                <a:schemeClr val="bg1"/>
              </a:solidFill>
              <a:effectLst/>
              <a:latin typeface="Menlo" panose="020B0609030804020204" pitchFamily="49" charset="0"/>
            </a:endParaRPr>
          </a:p>
        </p:txBody>
      </p:sp>
      <p:sp>
        <p:nvSpPr>
          <p:cNvPr id="6" name="TextBox 5">
            <a:extLst>
              <a:ext uri="{FF2B5EF4-FFF2-40B4-BE49-F238E27FC236}">
                <a16:creationId xmlns:a16="http://schemas.microsoft.com/office/drawing/2014/main" id="{8CBA3B1D-AF6E-CC88-4A87-CF088C7BFEC2}"/>
              </a:ext>
            </a:extLst>
          </p:cNvPr>
          <p:cNvSpPr txBox="1"/>
          <p:nvPr/>
        </p:nvSpPr>
        <p:spPr>
          <a:xfrm>
            <a:off x="4491691" y="895302"/>
            <a:ext cx="7544398" cy="4708981"/>
          </a:xfrm>
          <a:prstGeom prst="rect">
            <a:avLst/>
          </a:prstGeom>
          <a:noFill/>
        </p:spPr>
        <p:txBody>
          <a:bodyPr wrap="square" rtlCol="0">
            <a:spAutoFit/>
          </a:bodyPr>
          <a:lstStyle/>
          <a:p>
            <a:pPr>
              <a:buClr>
                <a:schemeClr val="bg1"/>
              </a:buClr>
            </a:pPr>
            <a:r>
              <a:rPr lang="en-US" sz="1000" dirty="0">
                <a:solidFill>
                  <a:schemeClr val="bg1"/>
                </a:solidFill>
              </a:rPr>
              <a:t># Connect to the vCenter server</a:t>
            </a:r>
          </a:p>
          <a:p>
            <a:pPr>
              <a:buClr>
                <a:schemeClr val="bg1"/>
              </a:buClr>
            </a:pPr>
            <a:r>
              <a:rPr lang="en-US" sz="1000" dirty="0">
                <a:solidFill>
                  <a:schemeClr val="bg1"/>
                </a:solidFill>
              </a:rPr>
              <a:t>$</a:t>
            </a:r>
            <a:r>
              <a:rPr lang="en-US" sz="1000" dirty="0" err="1">
                <a:solidFill>
                  <a:schemeClr val="bg1"/>
                </a:solidFill>
              </a:rPr>
              <a:t>vCenterServer</a:t>
            </a:r>
            <a:r>
              <a:rPr lang="en-US" sz="1000" dirty="0">
                <a:solidFill>
                  <a:schemeClr val="bg1"/>
                </a:solidFill>
              </a:rPr>
              <a:t> = "</a:t>
            </a:r>
            <a:r>
              <a:rPr lang="en-US" sz="1000" dirty="0" err="1">
                <a:solidFill>
                  <a:schemeClr val="bg1"/>
                </a:solidFill>
              </a:rPr>
              <a:t>your_vcenter_server</a:t>
            </a:r>
            <a:r>
              <a:rPr lang="en-US" sz="1000" dirty="0">
                <a:solidFill>
                  <a:schemeClr val="bg1"/>
                </a:solidFill>
              </a:rPr>
              <a:t>"</a:t>
            </a:r>
          </a:p>
          <a:p>
            <a:pPr>
              <a:buClr>
                <a:schemeClr val="bg1"/>
              </a:buClr>
            </a:pPr>
            <a:r>
              <a:rPr lang="en-US" sz="1000" dirty="0">
                <a:solidFill>
                  <a:schemeClr val="bg1"/>
                </a:solidFill>
              </a:rPr>
              <a:t>Connect-</a:t>
            </a:r>
            <a:r>
              <a:rPr lang="en-US" sz="1000" dirty="0" err="1">
                <a:solidFill>
                  <a:schemeClr val="bg1"/>
                </a:solidFill>
              </a:rPr>
              <a:t>VIServer</a:t>
            </a:r>
            <a:r>
              <a:rPr lang="en-US" sz="1000" dirty="0">
                <a:solidFill>
                  <a:schemeClr val="bg1"/>
                </a:solidFill>
              </a:rPr>
              <a:t> -Server $</a:t>
            </a:r>
            <a:r>
              <a:rPr lang="en-US" sz="1000" dirty="0" err="1">
                <a:solidFill>
                  <a:schemeClr val="bg1"/>
                </a:solidFill>
              </a:rPr>
              <a:t>vCenterServer</a:t>
            </a:r>
            <a:endParaRPr lang="en-US" sz="1000" dirty="0">
              <a:solidFill>
                <a:schemeClr val="bg1"/>
              </a:solidFill>
            </a:endParaRPr>
          </a:p>
          <a:p>
            <a:pPr>
              <a:buClr>
                <a:schemeClr val="bg1"/>
              </a:buClr>
            </a:pPr>
            <a:endParaRPr lang="en-US" sz="1000" dirty="0">
              <a:solidFill>
                <a:schemeClr val="bg1"/>
              </a:solidFill>
            </a:endParaRPr>
          </a:p>
          <a:p>
            <a:pPr>
              <a:buClr>
                <a:schemeClr val="bg1"/>
              </a:buClr>
            </a:pPr>
            <a:r>
              <a:rPr lang="en-US" sz="1000" dirty="0">
                <a:solidFill>
                  <a:schemeClr val="bg1"/>
                </a:solidFill>
              </a:rPr>
              <a:t># Define the path for the log file</a:t>
            </a:r>
          </a:p>
          <a:p>
            <a:pPr>
              <a:buClr>
                <a:schemeClr val="bg1"/>
              </a:buClr>
            </a:pPr>
            <a:r>
              <a:rPr lang="en-US" sz="1000" dirty="0">
                <a:solidFill>
                  <a:schemeClr val="bg1"/>
                </a:solidFill>
              </a:rPr>
              <a:t>$</a:t>
            </a:r>
            <a:r>
              <a:rPr lang="en-US" sz="1000" dirty="0" err="1">
                <a:solidFill>
                  <a:schemeClr val="bg1"/>
                </a:solidFill>
              </a:rPr>
              <a:t>logFile</a:t>
            </a:r>
            <a:r>
              <a:rPr lang="en-US" sz="1000" dirty="0">
                <a:solidFill>
                  <a:schemeClr val="bg1"/>
                </a:solidFill>
              </a:rPr>
              <a:t> = "C:\VM_Disk_Utilization_Log.txt"</a:t>
            </a:r>
          </a:p>
          <a:p>
            <a:pPr>
              <a:buClr>
                <a:schemeClr val="bg1"/>
              </a:buClr>
            </a:pPr>
            <a:endParaRPr lang="en-US" sz="1000" dirty="0">
              <a:solidFill>
                <a:schemeClr val="bg1"/>
              </a:solidFill>
            </a:endParaRPr>
          </a:p>
          <a:p>
            <a:pPr>
              <a:buClr>
                <a:schemeClr val="bg1"/>
              </a:buClr>
            </a:pPr>
            <a:r>
              <a:rPr lang="en-US" sz="1000" dirty="0">
                <a:solidFill>
                  <a:schemeClr val="bg1"/>
                </a:solidFill>
              </a:rPr>
              <a:t># Clear the log file if it exists</a:t>
            </a:r>
          </a:p>
          <a:p>
            <a:pPr>
              <a:buClr>
                <a:schemeClr val="bg1"/>
              </a:buClr>
            </a:pPr>
            <a:r>
              <a:rPr lang="en-US" sz="1000" dirty="0">
                <a:solidFill>
                  <a:schemeClr val="bg1"/>
                </a:solidFill>
              </a:rPr>
              <a:t>if (Test-Path $</a:t>
            </a:r>
            <a:r>
              <a:rPr lang="en-US" sz="1000" dirty="0" err="1">
                <a:solidFill>
                  <a:schemeClr val="bg1"/>
                </a:solidFill>
              </a:rPr>
              <a:t>logFile</a:t>
            </a:r>
            <a:r>
              <a:rPr lang="en-US" sz="1000" dirty="0">
                <a:solidFill>
                  <a:schemeClr val="bg1"/>
                </a:solidFill>
              </a:rPr>
              <a:t>) {</a:t>
            </a:r>
          </a:p>
          <a:p>
            <a:pPr>
              <a:buClr>
                <a:schemeClr val="bg1"/>
              </a:buClr>
            </a:pPr>
            <a:r>
              <a:rPr lang="en-US" sz="1000" dirty="0">
                <a:solidFill>
                  <a:schemeClr val="bg1"/>
                </a:solidFill>
              </a:rPr>
              <a:t>    Remove-Item $</a:t>
            </a:r>
            <a:r>
              <a:rPr lang="en-US" sz="1000" dirty="0" err="1">
                <a:solidFill>
                  <a:schemeClr val="bg1"/>
                </a:solidFill>
              </a:rPr>
              <a:t>logFile</a:t>
            </a:r>
            <a:endParaRPr lang="en-US" sz="1000" dirty="0">
              <a:solidFill>
                <a:schemeClr val="bg1"/>
              </a:solidFill>
            </a:endParaRPr>
          </a:p>
          <a:p>
            <a:pPr>
              <a:buClr>
                <a:schemeClr val="bg1"/>
              </a:buClr>
            </a:pPr>
            <a:r>
              <a:rPr lang="en-US" sz="1000" dirty="0">
                <a:solidFill>
                  <a:schemeClr val="bg1"/>
                </a:solidFill>
              </a:rPr>
              <a:t>}</a:t>
            </a:r>
          </a:p>
          <a:p>
            <a:pPr>
              <a:buClr>
                <a:schemeClr val="bg1"/>
              </a:buClr>
            </a:pPr>
            <a:endParaRPr lang="en-US" sz="1000" dirty="0">
              <a:solidFill>
                <a:schemeClr val="bg1"/>
              </a:solidFill>
            </a:endParaRPr>
          </a:p>
          <a:p>
            <a:pPr>
              <a:buClr>
                <a:schemeClr val="bg1"/>
              </a:buClr>
            </a:pPr>
            <a:r>
              <a:rPr lang="en-US" sz="1000" dirty="0">
                <a:solidFill>
                  <a:schemeClr val="bg1"/>
                </a:solidFill>
              </a:rPr>
              <a:t># Get all VMs in the vCenter</a:t>
            </a:r>
          </a:p>
          <a:p>
            <a:pPr>
              <a:buClr>
                <a:schemeClr val="bg1"/>
              </a:buClr>
            </a:pPr>
            <a:r>
              <a:rPr lang="en-US" sz="1000" dirty="0">
                <a:solidFill>
                  <a:schemeClr val="bg1"/>
                </a:solidFill>
              </a:rPr>
              <a:t>$</a:t>
            </a:r>
            <a:r>
              <a:rPr lang="en-US" sz="1000" dirty="0" err="1">
                <a:solidFill>
                  <a:schemeClr val="bg1"/>
                </a:solidFill>
              </a:rPr>
              <a:t>allVMs</a:t>
            </a:r>
            <a:r>
              <a:rPr lang="en-US" sz="1000" dirty="0">
                <a:solidFill>
                  <a:schemeClr val="bg1"/>
                </a:solidFill>
              </a:rPr>
              <a:t> = Get-VM</a:t>
            </a:r>
          </a:p>
          <a:p>
            <a:pPr>
              <a:buClr>
                <a:schemeClr val="bg1"/>
              </a:buClr>
            </a:pPr>
            <a:endParaRPr lang="en-US" sz="1000" dirty="0">
              <a:solidFill>
                <a:schemeClr val="bg1"/>
              </a:solidFill>
            </a:endParaRPr>
          </a:p>
          <a:p>
            <a:pPr>
              <a:buClr>
                <a:schemeClr val="bg1"/>
              </a:buClr>
            </a:pPr>
            <a:r>
              <a:rPr lang="en-US" sz="1000" dirty="0">
                <a:solidFill>
                  <a:schemeClr val="bg1"/>
                </a:solidFill>
              </a:rPr>
              <a:t># Iterate over each virtual machine</a:t>
            </a:r>
          </a:p>
          <a:p>
            <a:pPr>
              <a:buClr>
                <a:schemeClr val="bg1"/>
              </a:buClr>
            </a:pPr>
            <a:r>
              <a:rPr lang="en-US" sz="1000" dirty="0">
                <a:solidFill>
                  <a:schemeClr val="bg1"/>
                </a:solidFill>
              </a:rPr>
              <a:t>foreach ($</a:t>
            </a:r>
            <a:r>
              <a:rPr lang="en-US" sz="1000" dirty="0" err="1">
                <a:solidFill>
                  <a:schemeClr val="bg1"/>
                </a:solidFill>
              </a:rPr>
              <a:t>vm</a:t>
            </a:r>
            <a:r>
              <a:rPr lang="en-US" sz="1000" dirty="0">
                <a:solidFill>
                  <a:schemeClr val="bg1"/>
                </a:solidFill>
              </a:rPr>
              <a:t> in $</a:t>
            </a:r>
            <a:r>
              <a:rPr lang="en-US" sz="1000" dirty="0" err="1">
                <a:solidFill>
                  <a:schemeClr val="bg1"/>
                </a:solidFill>
              </a:rPr>
              <a:t>allVMs</a:t>
            </a:r>
            <a:r>
              <a:rPr lang="en-US" sz="1000" dirty="0">
                <a:solidFill>
                  <a:schemeClr val="bg1"/>
                </a:solidFill>
              </a:rPr>
              <a:t>) {</a:t>
            </a:r>
          </a:p>
          <a:p>
            <a:pPr>
              <a:buClr>
                <a:schemeClr val="bg1"/>
              </a:buClr>
            </a:pPr>
            <a:r>
              <a:rPr lang="en-US" sz="1000" dirty="0">
                <a:solidFill>
                  <a:schemeClr val="bg1"/>
                </a:solidFill>
              </a:rPr>
              <a:t>    # Check if the VM is powered on</a:t>
            </a:r>
          </a:p>
          <a:p>
            <a:pPr>
              <a:buClr>
                <a:schemeClr val="bg1"/>
              </a:buClr>
            </a:pPr>
            <a:r>
              <a:rPr lang="en-US" sz="1000" dirty="0">
                <a:solidFill>
                  <a:schemeClr val="bg1"/>
                </a:solidFill>
              </a:rPr>
              <a:t>    if ($</a:t>
            </a:r>
            <a:r>
              <a:rPr lang="en-US" sz="1000" dirty="0" err="1">
                <a:solidFill>
                  <a:schemeClr val="bg1"/>
                </a:solidFill>
              </a:rPr>
              <a:t>vm.PowerState</a:t>
            </a:r>
            <a:r>
              <a:rPr lang="en-US" sz="1000" dirty="0">
                <a:solidFill>
                  <a:schemeClr val="bg1"/>
                </a:solidFill>
              </a:rPr>
              <a:t> -eq "</a:t>
            </a:r>
            <a:r>
              <a:rPr lang="en-US" sz="1000" dirty="0" err="1">
                <a:solidFill>
                  <a:schemeClr val="bg1"/>
                </a:solidFill>
              </a:rPr>
              <a:t>PoweredOn</a:t>
            </a:r>
            <a:r>
              <a:rPr lang="en-US" sz="1000" dirty="0">
                <a:solidFill>
                  <a:schemeClr val="bg1"/>
                </a:solidFill>
              </a:rPr>
              <a:t>") {</a:t>
            </a:r>
          </a:p>
          <a:p>
            <a:pPr>
              <a:buClr>
                <a:schemeClr val="bg1"/>
              </a:buClr>
            </a:pPr>
            <a:r>
              <a:rPr lang="en-US" sz="1000" dirty="0">
                <a:solidFill>
                  <a:schemeClr val="bg1"/>
                </a:solidFill>
              </a:rPr>
              <a:t>        # Power off the VM</a:t>
            </a:r>
          </a:p>
          <a:p>
            <a:pPr>
              <a:buClr>
                <a:schemeClr val="bg1"/>
              </a:buClr>
            </a:pPr>
            <a:r>
              <a:rPr lang="en-US" sz="1000" dirty="0">
                <a:solidFill>
                  <a:schemeClr val="bg1"/>
                </a:solidFill>
              </a:rPr>
              <a:t>        Write-Host "Powering off VM: $($</a:t>
            </a:r>
            <a:r>
              <a:rPr lang="en-US" sz="1000" dirty="0" err="1">
                <a:solidFill>
                  <a:schemeClr val="bg1"/>
                </a:solidFill>
              </a:rPr>
              <a:t>vm.Name</a:t>
            </a:r>
            <a:r>
              <a:rPr lang="en-US" sz="1000" dirty="0">
                <a:solidFill>
                  <a:schemeClr val="bg1"/>
                </a:solidFill>
              </a:rPr>
              <a:t>)"</a:t>
            </a:r>
          </a:p>
          <a:p>
            <a:pPr>
              <a:buClr>
                <a:schemeClr val="bg1"/>
              </a:buClr>
            </a:pPr>
            <a:r>
              <a:rPr lang="en-US" sz="1000" dirty="0">
                <a:solidFill>
                  <a:schemeClr val="bg1"/>
                </a:solidFill>
              </a:rPr>
              <a:t>        Stop-VM -VM $</a:t>
            </a:r>
            <a:r>
              <a:rPr lang="en-US" sz="1000" dirty="0" err="1">
                <a:solidFill>
                  <a:schemeClr val="bg1"/>
                </a:solidFill>
              </a:rPr>
              <a:t>vm</a:t>
            </a:r>
            <a:r>
              <a:rPr lang="en-US" sz="1000" dirty="0">
                <a:solidFill>
                  <a:schemeClr val="bg1"/>
                </a:solidFill>
              </a:rPr>
              <a:t> -Confirm:$false</a:t>
            </a:r>
          </a:p>
          <a:p>
            <a:pPr>
              <a:buClr>
                <a:schemeClr val="bg1"/>
              </a:buClr>
            </a:pPr>
            <a:r>
              <a:rPr lang="en-US" sz="1000" dirty="0">
                <a:solidFill>
                  <a:schemeClr val="bg1"/>
                </a:solidFill>
              </a:rPr>
              <a:t>    }</a:t>
            </a:r>
          </a:p>
          <a:p>
            <a:pPr>
              <a:buClr>
                <a:schemeClr val="bg1"/>
              </a:buClr>
            </a:pPr>
            <a:endParaRPr lang="en-US" sz="1000" dirty="0">
              <a:solidFill>
                <a:schemeClr val="bg1"/>
              </a:solidFill>
            </a:endParaRPr>
          </a:p>
          <a:p>
            <a:pPr>
              <a:buClr>
                <a:schemeClr val="bg1"/>
              </a:buClr>
            </a:pPr>
            <a:r>
              <a:rPr lang="en-US" sz="1000" dirty="0">
                <a:solidFill>
                  <a:schemeClr val="bg1"/>
                </a:solidFill>
              </a:rPr>
              <a:t>    # Ensure the VM is powered off before proceeding</a:t>
            </a:r>
          </a:p>
          <a:p>
            <a:pPr>
              <a:buClr>
                <a:schemeClr val="bg1"/>
              </a:buClr>
            </a:pPr>
            <a:r>
              <a:rPr lang="en-US" sz="1000" dirty="0">
                <a:solidFill>
                  <a:schemeClr val="bg1"/>
                </a:solidFill>
              </a:rPr>
              <a:t>    while ($</a:t>
            </a:r>
            <a:r>
              <a:rPr lang="en-US" sz="1000" dirty="0" err="1">
                <a:solidFill>
                  <a:schemeClr val="bg1"/>
                </a:solidFill>
              </a:rPr>
              <a:t>vm.PowerState</a:t>
            </a:r>
            <a:r>
              <a:rPr lang="en-US" sz="1000" dirty="0">
                <a:solidFill>
                  <a:schemeClr val="bg1"/>
                </a:solidFill>
              </a:rPr>
              <a:t> -ne "</a:t>
            </a:r>
            <a:r>
              <a:rPr lang="en-US" sz="1000" dirty="0" err="1">
                <a:solidFill>
                  <a:schemeClr val="bg1"/>
                </a:solidFill>
              </a:rPr>
              <a:t>PoweredOff</a:t>
            </a:r>
            <a:r>
              <a:rPr lang="en-US" sz="1000" dirty="0">
                <a:solidFill>
                  <a:schemeClr val="bg1"/>
                </a:solidFill>
              </a:rPr>
              <a:t>") {</a:t>
            </a:r>
          </a:p>
          <a:p>
            <a:pPr>
              <a:buClr>
                <a:schemeClr val="bg1"/>
              </a:buClr>
            </a:pPr>
            <a:r>
              <a:rPr lang="en-US" sz="1000" dirty="0">
                <a:solidFill>
                  <a:schemeClr val="bg1"/>
                </a:solidFill>
              </a:rPr>
              <a:t>        Start-Sleep -Seconds 5</a:t>
            </a:r>
          </a:p>
          <a:p>
            <a:pPr>
              <a:buClr>
                <a:schemeClr val="bg1"/>
              </a:buClr>
            </a:pPr>
            <a:r>
              <a:rPr lang="en-US" sz="1000" dirty="0">
                <a:solidFill>
                  <a:schemeClr val="bg1"/>
                </a:solidFill>
              </a:rPr>
              <a:t>        $</a:t>
            </a:r>
            <a:r>
              <a:rPr lang="en-US" sz="1000" dirty="0" err="1">
                <a:solidFill>
                  <a:schemeClr val="bg1"/>
                </a:solidFill>
              </a:rPr>
              <a:t>vm</a:t>
            </a:r>
            <a:r>
              <a:rPr lang="en-US" sz="1000" dirty="0">
                <a:solidFill>
                  <a:schemeClr val="bg1"/>
                </a:solidFill>
              </a:rPr>
              <a:t> = Get-VM -Name $</a:t>
            </a:r>
            <a:r>
              <a:rPr lang="en-US" sz="1000" dirty="0" err="1">
                <a:solidFill>
                  <a:schemeClr val="bg1"/>
                </a:solidFill>
              </a:rPr>
              <a:t>vm.Name</a:t>
            </a:r>
            <a:endParaRPr lang="en-US" sz="1000" dirty="0">
              <a:solidFill>
                <a:schemeClr val="bg1"/>
              </a:solidFill>
            </a:endParaRPr>
          </a:p>
          <a:p>
            <a:pPr>
              <a:buClr>
                <a:schemeClr val="bg1"/>
              </a:buClr>
            </a:pPr>
            <a:r>
              <a:rPr lang="en-US" sz="1000" dirty="0">
                <a:solidFill>
                  <a:schemeClr val="bg1"/>
                </a:solidFill>
              </a:rPr>
              <a:t>    }</a:t>
            </a:r>
          </a:p>
          <a:p>
            <a:pPr>
              <a:buClr>
                <a:schemeClr val="bg1"/>
              </a:buClr>
            </a:pPr>
            <a:endParaRPr lang="en-US" sz="1000" dirty="0">
              <a:solidFill>
                <a:schemeClr val="bg1"/>
              </a:solidFill>
            </a:endParaRPr>
          </a:p>
        </p:txBody>
      </p:sp>
      <p:pic>
        <p:nvPicPr>
          <p:cNvPr id="4" name="Picture 3" descr="Graphical user interface, text&#10;&#10;Description automatically generated">
            <a:extLst>
              <a:ext uri="{FF2B5EF4-FFF2-40B4-BE49-F238E27FC236}">
                <a16:creationId xmlns:a16="http://schemas.microsoft.com/office/drawing/2014/main" id="{31B10201-636E-1094-4232-91E9E18A2D98}"/>
              </a:ext>
            </a:extLst>
          </p:cNvPr>
          <p:cNvPicPr>
            <a:picLocks noChangeAspect="1"/>
          </p:cNvPicPr>
          <p:nvPr/>
        </p:nvPicPr>
        <p:blipFill>
          <a:blip r:embed="rId3"/>
          <a:stretch>
            <a:fillRect/>
          </a:stretch>
        </p:blipFill>
        <p:spPr>
          <a:xfrm>
            <a:off x="727411" y="2072504"/>
            <a:ext cx="3237751" cy="664273"/>
          </a:xfrm>
          <a:prstGeom prst="rect">
            <a:avLst/>
          </a:prstGeom>
        </p:spPr>
      </p:pic>
    </p:spTree>
    <p:extLst>
      <p:ext uri="{BB962C8B-B14F-4D97-AF65-F5344CB8AC3E}">
        <p14:creationId xmlns:p14="http://schemas.microsoft.com/office/powerpoint/2010/main" val="3242923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5feff872a0_0_104"/>
          <p:cNvSpPr txBox="1">
            <a:spLocks noGrp="1"/>
          </p:cNvSpPr>
          <p:nvPr>
            <p:ph type="title"/>
          </p:nvPr>
        </p:nvSpPr>
        <p:spPr>
          <a:xfrm>
            <a:off x="439440" y="1245576"/>
            <a:ext cx="88704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Lab #5.  </a:t>
            </a:r>
            <a:endParaRPr dirty="0"/>
          </a:p>
        </p:txBody>
      </p:sp>
      <p:sp>
        <p:nvSpPr>
          <p:cNvPr id="134" name="Google Shape;134;g25feff872a0_0_104"/>
          <p:cNvSpPr txBox="1">
            <a:spLocks noGrp="1"/>
          </p:cNvSpPr>
          <p:nvPr>
            <p:ph type="body" idx="1"/>
          </p:nvPr>
        </p:nvSpPr>
        <p:spPr>
          <a:xfrm>
            <a:off x="1965960" y="3189641"/>
            <a:ext cx="7187551" cy="559399"/>
          </a:xfrm>
          <a:prstGeom prst="rect">
            <a:avLst/>
          </a:prstGeom>
          <a:noFill/>
          <a:ln>
            <a:noFill/>
          </a:ln>
        </p:spPr>
        <p:txBody>
          <a:bodyPr spcFirstLastPara="1" wrap="square" lIns="91425" tIns="45700" rIns="91425" bIns="45700" anchor="t" anchorCtr="0">
            <a:normAutofit fontScale="92500"/>
          </a:bodyPr>
          <a:lstStyle/>
          <a:p>
            <a:pPr marL="228600" lvl="0" indent="-50800" algn="l" rtl="0">
              <a:lnSpc>
                <a:spcPct val="90000"/>
              </a:lnSpc>
              <a:spcBef>
                <a:spcPts val="0"/>
              </a:spcBef>
              <a:spcAft>
                <a:spcPts val="0"/>
              </a:spcAft>
              <a:buClr>
                <a:schemeClr val="dk1"/>
              </a:buClr>
              <a:buSzPct val="39285"/>
              <a:buNone/>
            </a:pPr>
            <a:r>
              <a:rPr lang="en-US" dirty="0"/>
              <a:t>Write a Web Application that calls </a:t>
            </a:r>
            <a:r>
              <a:rPr lang="en-US" dirty="0" err="1"/>
              <a:t>PowerCLI</a:t>
            </a:r>
            <a:endParaRPr dirty="0"/>
          </a:p>
        </p:txBody>
      </p:sp>
    </p:spTree>
    <p:extLst>
      <p:ext uri="{BB962C8B-B14F-4D97-AF65-F5344CB8AC3E}">
        <p14:creationId xmlns:p14="http://schemas.microsoft.com/office/powerpoint/2010/main" val="1741447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5feff872a0_1_17"/>
          <p:cNvSpPr txBox="1">
            <a:spLocks noGrp="1"/>
          </p:cNvSpPr>
          <p:nvPr>
            <p:ph type="title"/>
          </p:nvPr>
        </p:nvSpPr>
        <p:spPr>
          <a:xfrm>
            <a:off x="155911" y="1058340"/>
            <a:ext cx="4082286" cy="62280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1100"/>
              <a:buFont typeface="Arial"/>
              <a:buNone/>
            </a:pPr>
            <a:r>
              <a:rPr lang="en-US" sz="2800" dirty="0" err="1"/>
              <a:t>ChatGPT</a:t>
            </a:r>
            <a:r>
              <a:rPr lang="en-US" sz="2800" dirty="0"/>
              <a:t> – Multi Language</a:t>
            </a:r>
            <a:endParaRPr sz="2800" dirty="0"/>
          </a:p>
        </p:txBody>
      </p:sp>
      <p:pic>
        <p:nvPicPr>
          <p:cNvPr id="2" name="Picture 1">
            <a:extLst>
              <a:ext uri="{FF2B5EF4-FFF2-40B4-BE49-F238E27FC236}">
                <a16:creationId xmlns:a16="http://schemas.microsoft.com/office/drawing/2014/main" id="{D51D2E74-0ABC-271D-9481-249FDAC5A3CE}"/>
              </a:ext>
            </a:extLst>
          </p:cNvPr>
          <p:cNvPicPr>
            <a:picLocks noChangeAspect="1"/>
          </p:cNvPicPr>
          <p:nvPr/>
        </p:nvPicPr>
        <p:blipFill>
          <a:blip r:embed="rId3"/>
          <a:stretch>
            <a:fillRect/>
          </a:stretch>
        </p:blipFill>
        <p:spPr>
          <a:xfrm>
            <a:off x="473885" y="1950855"/>
            <a:ext cx="3875209" cy="622802"/>
          </a:xfrm>
          <a:prstGeom prst="rect">
            <a:avLst/>
          </a:prstGeom>
        </p:spPr>
      </p:pic>
      <p:sp>
        <p:nvSpPr>
          <p:cNvPr id="7" name="Text Placeholder 6">
            <a:extLst>
              <a:ext uri="{FF2B5EF4-FFF2-40B4-BE49-F238E27FC236}">
                <a16:creationId xmlns:a16="http://schemas.microsoft.com/office/drawing/2014/main" id="{EE352520-35F2-C681-EEFD-1F1B85538C4D}"/>
              </a:ext>
            </a:extLst>
          </p:cNvPr>
          <p:cNvSpPr>
            <a:spLocks noGrp="1"/>
          </p:cNvSpPr>
          <p:nvPr>
            <p:ph type="body" idx="1"/>
          </p:nvPr>
        </p:nvSpPr>
        <p:spPr>
          <a:xfrm>
            <a:off x="427141" y="2734463"/>
            <a:ext cx="3932237" cy="1650652"/>
          </a:xfrm>
        </p:spPr>
        <p:txBody>
          <a:bodyPr/>
          <a:lstStyle/>
          <a:p>
            <a:r>
              <a:rPr lang="en-US" sz="1400" b="1" dirty="0"/>
              <a:t>1</a:t>
            </a:r>
            <a:r>
              <a:rPr lang="en-US" sz="1200" b="1" dirty="0"/>
              <a:t>. Set Up the ASP.NET Core Web Application</a:t>
            </a:r>
          </a:p>
          <a:p>
            <a:r>
              <a:rPr lang="en-US" sz="1200" dirty="0"/>
              <a:t>First, create an ASP.NET Core web application:</a:t>
            </a:r>
          </a:p>
          <a:p>
            <a:pPr>
              <a:buFont typeface="Arial" panose="020B0604020202020204" pitchFamily="34" charset="0"/>
              <a:buChar char="•"/>
            </a:pPr>
            <a:r>
              <a:rPr lang="en-US" sz="1200" b="1" dirty="0"/>
              <a:t>Create a new project</a:t>
            </a:r>
            <a:r>
              <a:rPr lang="en-US" sz="1200" dirty="0"/>
              <a:t>:</a:t>
            </a:r>
          </a:p>
          <a:p>
            <a:pPr marL="742950" lvl="1" indent="-285750">
              <a:buFont typeface="+mj-lt"/>
              <a:buAutoNum type="arabicPeriod"/>
            </a:pPr>
            <a:r>
              <a:rPr lang="en-US" sz="1200" dirty="0"/>
              <a:t>Open Visual Studio or use the .NET CLI.</a:t>
            </a:r>
          </a:p>
          <a:p>
            <a:pPr marL="742950" lvl="1" indent="-285750">
              <a:buFont typeface="+mj-lt"/>
              <a:buAutoNum type="arabicPeriod"/>
            </a:pPr>
            <a:r>
              <a:rPr lang="en-US" sz="1200" dirty="0"/>
              <a:t>Use the following command to create a new ASP.NET Core web application:</a:t>
            </a:r>
          </a:p>
          <a:p>
            <a:endParaRPr lang="en-US" dirty="0"/>
          </a:p>
        </p:txBody>
      </p:sp>
      <p:sp>
        <p:nvSpPr>
          <p:cNvPr id="9" name="TextBox 8">
            <a:extLst>
              <a:ext uri="{FF2B5EF4-FFF2-40B4-BE49-F238E27FC236}">
                <a16:creationId xmlns:a16="http://schemas.microsoft.com/office/drawing/2014/main" id="{E9E8DEAD-459C-4348-3D05-9AD2AE9F4E93}"/>
              </a:ext>
            </a:extLst>
          </p:cNvPr>
          <p:cNvSpPr txBox="1"/>
          <p:nvPr/>
        </p:nvSpPr>
        <p:spPr>
          <a:xfrm>
            <a:off x="779027" y="5049133"/>
            <a:ext cx="3712664" cy="677108"/>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b="1" dirty="0">
                <a:solidFill>
                  <a:schemeClr val="bg1"/>
                </a:solidFill>
              </a:rPr>
              <a:t> </a:t>
            </a:r>
            <a:r>
              <a:rPr lang="en-US" sz="1200" b="1" dirty="0">
                <a:solidFill>
                  <a:schemeClr val="bg1"/>
                </a:solidFill>
              </a:rPr>
              <a:t>Install the required NuGet packages</a:t>
            </a:r>
            <a:r>
              <a:rPr lang="en-US" sz="1200" dirty="0">
                <a:solidFill>
                  <a:schemeClr val="bg1"/>
                </a:solidFill>
              </a:rPr>
              <a:t>:</a:t>
            </a:r>
          </a:p>
          <a:p>
            <a:pPr>
              <a:buClr>
                <a:schemeClr val="bg1"/>
              </a:buClr>
            </a:pPr>
            <a:r>
              <a:rPr lang="en-US" sz="1200" dirty="0">
                <a:solidFill>
                  <a:schemeClr val="bg1"/>
                </a:solidFill>
              </a:rPr>
              <a:t>   1.  If using PowerShell from .NET, you need the</a:t>
            </a:r>
          </a:p>
          <a:p>
            <a:pPr>
              <a:buClr>
                <a:schemeClr val="bg1"/>
              </a:buClr>
            </a:pPr>
            <a:r>
              <a:rPr lang="en-US" sz="1200" dirty="0">
                <a:solidFill>
                  <a:schemeClr val="bg1"/>
                </a:solidFill>
              </a:rPr>
              <a:t>        </a:t>
            </a:r>
            <a:r>
              <a:rPr lang="en-US" sz="1200" dirty="0" err="1">
                <a:solidFill>
                  <a:schemeClr val="bg1"/>
                </a:solidFill>
              </a:rPr>
              <a:t>System.Management.Automation</a:t>
            </a:r>
            <a:r>
              <a:rPr lang="en-US" sz="1200" dirty="0">
                <a:solidFill>
                  <a:schemeClr val="bg1"/>
                </a:solidFill>
              </a:rPr>
              <a:t> package:</a:t>
            </a:r>
          </a:p>
        </p:txBody>
      </p:sp>
      <p:pic>
        <p:nvPicPr>
          <p:cNvPr id="10" name="Picture 9">
            <a:extLst>
              <a:ext uri="{FF2B5EF4-FFF2-40B4-BE49-F238E27FC236}">
                <a16:creationId xmlns:a16="http://schemas.microsoft.com/office/drawing/2014/main" id="{5C33D9B9-37A7-2271-7CFA-FCEBB5B19726}"/>
              </a:ext>
            </a:extLst>
          </p:cNvPr>
          <p:cNvPicPr>
            <a:picLocks noChangeAspect="1"/>
          </p:cNvPicPr>
          <p:nvPr/>
        </p:nvPicPr>
        <p:blipFill>
          <a:blip r:embed="rId4"/>
          <a:stretch>
            <a:fillRect/>
          </a:stretch>
        </p:blipFill>
        <p:spPr>
          <a:xfrm>
            <a:off x="1104962" y="4385115"/>
            <a:ext cx="3060793" cy="563113"/>
          </a:xfrm>
          <a:prstGeom prst="rect">
            <a:avLst/>
          </a:prstGeom>
        </p:spPr>
      </p:pic>
      <p:pic>
        <p:nvPicPr>
          <p:cNvPr id="11" name="Picture 10">
            <a:extLst>
              <a:ext uri="{FF2B5EF4-FFF2-40B4-BE49-F238E27FC236}">
                <a16:creationId xmlns:a16="http://schemas.microsoft.com/office/drawing/2014/main" id="{941327E8-359E-4EC3-E3CF-C1E1DF1DF470}"/>
              </a:ext>
            </a:extLst>
          </p:cNvPr>
          <p:cNvPicPr>
            <a:picLocks noChangeAspect="1"/>
          </p:cNvPicPr>
          <p:nvPr/>
        </p:nvPicPr>
        <p:blipFill>
          <a:blip r:embed="rId5"/>
          <a:stretch>
            <a:fillRect/>
          </a:stretch>
        </p:blipFill>
        <p:spPr>
          <a:xfrm>
            <a:off x="1077559" y="5888721"/>
            <a:ext cx="3160638" cy="501538"/>
          </a:xfrm>
          <a:prstGeom prst="rect">
            <a:avLst/>
          </a:prstGeom>
        </p:spPr>
      </p:pic>
      <p:pic>
        <p:nvPicPr>
          <p:cNvPr id="12" name="Picture 11">
            <a:extLst>
              <a:ext uri="{FF2B5EF4-FFF2-40B4-BE49-F238E27FC236}">
                <a16:creationId xmlns:a16="http://schemas.microsoft.com/office/drawing/2014/main" id="{20EB7E56-6C4D-0929-219F-1BFF796F4061}"/>
              </a:ext>
            </a:extLst>
          </p:cNvPr>
          <p:cNvPicPr>
            <a:picLocks noChangeAspect="1"/>
          </p:cNvPicPr>
          <p:nvPr/>
        </p:nvPicPr>
        <p:blipFill>
          <a:blip r:embed="rId6"/>
          <a:stretch>
            <a:fillRect/>
          </a:stretch>
        </p:blipFill>
        <p:spPr>
          <a:xfrm>
            <a:off x="5026915" y="52740"/>
            <a:ext cx="4918019" cy="6752519"/>
          </a:xfrm>
          <a:prstGeom prst="rect">
            <a:avLst/>
          </a:prstGeom>
        </p:spPr>
      </p:pic>
    </p:spTree>
    <p:extLst>
      <p:ext uri="{BB962C8B-B14F-4D97-AF65-F5344CB8AC3E}">
        <p14:creationId xmlns:p14="http://schemas.microsoft.com/office/powerpoint/2010/main" val="2439847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5feff872a0_1_17"/>
          <p:cNvSpPr txBox="1">
            <a:spLocks noGrp="1"/>
          </p:cNvSpPr>
          <p:nvPr>
            <p:ph type="title"/>
          </p:nvPr>
        </p:nvSpPr>
        <p:spPr>
          <a:xfrm>
            <a:off x="155911" y="1058340"/>
            <a:ext cx="4082286" cy="62280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1100"/>
              <a:buFont typeface="Arial"/>
              <a:buNone/>
            </a:pPr>
            <a:r>
              <a:rPr lang="en-US" sz="2800" dirty="0" err="1"/>
              <a:t>ChatGPT</a:t>
            </a:r>
            <a:r>
              <a:rPr lang="en-US" sz="2800" dirty="0"/>
              <a:t> – Multi Language</a:t>
            </a:r>
            <a:endParaRPr sz="2800" dirty="0"/>
          </a:p>
        </p:txBody>
      </p:sp>
      <p:sp>
        <p:nvSpPr>
          <p:cNvPr id="6" name="TextBox 5">
            <a:extLst>
              <a:ext uri="{FF2B5EF4-FFF2-40B4-BE49-F238E27FC236}">
                <a16:creationId xmlns:a16="http://schemas.microsoft.com/office/drawing/2014/main" id="{4270E190-5921-C61C-6EED-F06EA7347E8E}"/>
              </a:ext>
            </a:extLst>
          </p:cNvPr>
          <p:cNvSpPr txBox="1"/>
          <p:nvPr/>
        </p:nvSpPr>
        <p:spPr>
          <a:xfrm>
            <a:off x="227106" y="2125544"/>
            <a:ext cx="4082286" cy="492443"/>
          </a:xfrm>
          <a:prstGeom prst="rect">
            <a:avLst/>
          </a:prstGeom>
          <a:noFill/>
        </p:spPr>
        <p:txBody>
          <a:bodyPr wrap="square">
            <a:spAutoFit/>
          </a:bodyPr>
          <a:lstStyle/>
          <a:p>
            <a:r>
              <a:rPr lang="en-US" b="1" dirty="0">
                <a:solidFill>
                  <a:schemeClr val="bg1"/>
                </a:solidFill>
              </a:rPr>
              <a:t>3. Create the </a:t>
            </a:r>
            <a:r>
              <a:rPr lang="en-US" b="1" dirty="0" err="1">
                <a:solidFill>
                  <a:schemeClr val="bg1"/>
                </a:solidFill>
              </a:rPr>
              <a:t>PowerCLI</a:t>
            </a:r>
            <a:r>
              <a:rPr lang="en-US" b="1" dirty="0">
                <a:solidFill>
                  <a:schemeClr val="bg1"/>
                </a:solidFill>
              </a:rPr>
              <a:t> Script</a:t>
            </a:r>
          </a:p>
          <a:p>
            <a:r>
              <a:rPr lang="en-US" sz="1200" dirty="0">
                <a:solidFill>
                  <a:schemeClr val="bg1"/>
                </a:solidFill>
              </a:rPr>
              <a:t>For example, the script could be something like:</a:t>
            </a:r>
          </a:p>
        </p:txBody>
      </p:sp>
      <p:pic>
        <p:nvPicPr>
          <p:cNvPr id="8" name="Picture 7">
            <a:extLst>
              <a:ext uri="{FF2B5EF4-FFF2-40B4-BE49-F238E27FC236}">
                <a16:creationId xmlns:a16="http://schemas.microsoft.com/office/drawing/2014/main" id="{71067FA0-0935-BC2B-CE3E-D2E739F07814}"/>
              </a:ext>
            </a:extLst>
          </p:cNvPr>
          <p:cNvPicPr>
            <a:picLocks noChangeAspect="1"/>
          </p:cNvPicPr>
          <p:nvPr/>
        </p:nvPicPr>
        <p:blipFill>
          <a:blip r:embed="rId3"/>
          <a:stretch>
            <a:fillRect/>
          </a:stretch>
        </p:blipFill>
        <p:spPr>
          <a:xfrm>
            <a:off x="227106" y="3062389"/>
            <a:ext cx="4411639" cy="2423715"/>
          </a:xfrm>
          <a:prstGeom prst="rect">
            <a:avLst/>
          </a:prstGeom>
        </p:spPr>
      </p:pic>
      <p:pic>
        <p:nvPicPr>
          <p:cNvPr id="13" name="Picture 12">
            <a:extLst>
              <a:ext uri="{FF2B5EF4-FFF2-40B4-BE49-F238E27FC236}">
                <a16:creationId xmlns:a16="http://schemas.microsoft.com/office/drawing/2014/main" id="{A6822882-E523-E251-DB99-0C0460252AF4}"/>
              </a:ext>
            </a:extLst>
          </p:cNvPr>
          <p:cNvPicPr>
            <a:picLocks noChangeAspect="1"/>
          </p:cNvPicPr>
          <p:nvPr/>
        </p:nvPicPr>
        <p:blipFill>
          <a:blip r:embed="rId4"/>
          <a:stretch>
            <a:fillRect/>
          </a:stretch>
        </p:blipFill>
        <p:spPr>
          <a:xfrm>
            <a:off x="5238666" y="190705"/>
            <a:ext cx="4492683" cy="4231484"/>
          </a:xfrm>
          <a:prstGeom prst="rect">
            <a:avLst/>
          </a:prstGeom>
        </p:spPr>
      </p:pic>
      <p:pic>
        <p:nvPicPr>
          <p:cNvPr id="14" name="Picture 13">
            <a:extLst>
              <a:ext uri="{FF2B5EF4-FFF2-40B4-BE49-F238E27FC236}">
                <a16:creationId xmlns:a16="http://schemas.microsoft.com/office/drawing/2014/main" id="{46F75461-46BD-6D7B-0F74-93024240A5D8}"/>
              </a:ext>
            </a:extLst>
          </p:cNvPr>
          <p:cNvPicPr>
            <a:picLocks noChangeAspect="1"/>
          </p:cNvPicPr>
          <p:nvPr/>
        </p:nvPicPr>
        <p:blipFill>
          <a:blip r:embed="rId5"/>
          <a:stretch>
            <a:fillRect/>
          </a:stretch>
        </p:blipFill>
        <p:spPr>
          <a:xfrm>
            <a:off x="5277917" y="4593074"/>
            <a:ext cx="4414179" cy="2153533"/>
          </a:xfrm>
          <a:prstGeom prst="rect">
            <a:avLst/>
          </a:prstGeom>
        </p:spPr>
      </p:pic>
    </p:spTree>
    <p:extLst>
      <p:ext uri="{BB962C8B-B14F-4D97-AF65-F5344CB8AC3E}">
        <p14:creationId xmlns:p14="http://schemas.microsoft.com/office/powerpoint/2010/main" val="629166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609ef531ba_0_0"/>
          <p:cNvSpPr txBox="1">
            <a:spLocks noGrp="1"/>
          </p:cNvSpPr>
          <p:nvPr>
            <p:ph type="title"/>
          </p:nvPr>
        </p:nvSpPr>
        <p:spPr>
          <a:xfrm>
            <a:off x="446315" y="853690"/>
            <a:ext cx="88704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Example Ideas for Self Paced Fun</a:t>
            </a:r>
            <a:endParaRPr dirty="0"/>
          </a:p>
        </p:txBody>
      </p:sp>
      <p:sp>
        <p:nvSpPr>
          <p:cNvPr id="196" name="Google Shape;196;g2609ef531ba_0_0"/>
          <p:cNvSpPr txBox="1">
            <a:spLocks noGrp="1"/>
          </p:cNvSpPr>
          <p:nvPr>
            <p:ph type="body" idx="1"/>
          </p:nvPr>
        </p:nvSpPr>
        <p:spPr>
          <a:xfrm>
            <a:off x="446314" y="2278564"/>
            <a:ext cx="10556966" cy="4058700"/>
          </a:xfrm>
          <a:prstGeom prst="rect">
            <a:avLst/>
          </a:prstGeom>
          <a:noFill/>
          <a:ln>
            <a:noFill/>
          </a:ln>
        </p:spPr>
        <p:txBody>
          <a:bodyPr spcFirstLastPara="1" wrap="square" lIns="91425" tIns="45700" rIns="91425" bIns="45700" anchor="t" anchorCtr="0">
            <a:normAutofit fontScale="92500" lnSpcReduction="10000"/>
          </a:bodyPr>
          <a:lstStyle/>
          <a:p>
            <a:pPr marL="635000" lvl="0" indent="-457200" algn="l" rtl="0">
              <a:lnSpc>
                <a:spcPct val="90000"/>
              </a:lnSpc>
              <a:spcBef>
                <a:spcPts val="0"/>
              </a:spcBef>
              <a:spcAft>
                <a:spcPts val="0"/>
              </a:spcAft>
              <a:buClr>
                <a:schemeClr val="bg1"/>
              </a:buClr>
              <a:buSzPct val="100000"/>
              <a:buFont typeface="+mj-lt"/>
              <a:buAutoNum type="arabicPeriod"/>
            </a:pPr>
            <a:r>
              <a:rPr lang="en-US" sz="2400" dirty="0"/>
              <a:t>Write a </a:t>
            </a:r>
            <a:r>
              <a:rPr lang="en-US" sz="2400" dirty="0" err="1"/>
              <a:t>PowerCLI</a:t>
            </a:r>
            <a:r>
              <a:rPr lang="en-US" sz="2400" dirty="0"/>
              <a:t> Script that allocates share limits for Virtual Machines</a:t>
            </a:r>
          </a:p>
          <a:p>
            <a:pPr marL="635000" lvl="0" indent="-457200" algn="l" rtl="0">
              <a:lnSpc>
                <a:spcPct val="90000"/>
              </a:lnSpc>
              <a:spcBef>
                <a:spcPts val="0"/>
              </a:spcBef>
              <a:spcAft>
                <a:spcPts val="0"/>
              </a:spcAft>
              <a:buClr>
                <a:schemeClr val="bg1"/>
              </a:buClr>
              <a:buSzPct val="100000"/>
              <a:buFont typeface="+mj-lt"/>
              <a:buAutoNum type="arabicPeriod"/>
            </a:pPr>
            <a:r>
              <a:rPr lang="en-US" sz="2400" dirty="0"/>
              <a:t>Write a </a:t>
            </a:r>
            <a:r>
              <a:rPr lang="en-US" sz="2400" dirty="0" err="1"/>
              <a:t>PowerCLI</a:t>
            </a:r>
            <a:r>
              <a:rPr lang="en-US" sz="2400" dirty="0"/>
              <a:t> Script that snapshots a VM once week for 52 weeks</a:t>
            </a:r>
            <a:endParaRPr lang="en-US" sz="2000" dirty="0"/>
          </a:p>
          <a:p>
            <a:pPr marL="1092200" lvl="1" indent="-457200">
              <a:spcBef>
                <a:spcPts val="0"/>
              </a:spcBef>
              <a:buClr>
                <a:schemeClr val="bg1"/>
              </a:buClr>
              <a:buSzPct val="100000"/>
            </a:pPr>
            <a:r>
              <a:rPr lang="en-US" sz="2000" dirty="0"/>
              <a:t> Write a </a:t>
            </a:r>
            <a:r>
              <a:rPr lang="en-US" sz="2000" dirty="0" err="1"/>
              <a:t>PowerCLI</a:t>
            </a:r>
            <a:r>
              <a:rPr lang="en-US" sz="2000" dirty="0"/>
              <a:t> to create a snapshot of a Virtual Machine</a:t>
            </a:r>
          </a:p>
          <a:p>
            <a:pPr marL="1092200" lvl="1" indent="-457200">
              <a:spcBef>
                <a:spcPts val="0"/>
              </a:spcBef>
              <a:buClr>
                <a:schemeClr val="bg1"/>
              </a:buClr>
              <a:buSzPct val="100000"/>
            </a:pPr>
            <a:r>
              <a:rPr lang="en-US" sz="2000" dirty="0"/>
              <a:t> Write a </a:t>
            </a:r>
            <a:r>
              <a:rPr lang="en-US" sz="2000" dirty="0" err="1"/>
              <a:t>PowerCLI</a:t>
            </a:r>
            <a:r>
              <a:rPr lang="en-US" sz="2000" dirty="0"/>
              <a:t> to remove a snapshot of a Virtual Machine</a:t>
            </a:r>
            <a:endParaRPr lang="en-US" sz="2400" dirty="0"/>
          </a:p>
          <a:p>
            <a:pPr marL="635000" lvl="0" indent="-457200" algn="l" rtl="0">
              <a:lnSpc>
                <a:spcPct val="90000"/>
              </a:lnSpc>
              <a:spcBef>
                <a:spcPts val="0"/>
              </a:spcBef>
              <a:spcAft>
                <a:spcPts val="0"/>
              </a:spcAft>
              <a:buClr>
                <a:schemeClr val="bg1"/>
              </a:buClr>
              <a:buSzPct val="100000"/>
              <a:buFont typeface="+mj-lt"/>
              <a:buAutoNum type="arabicPeriod"/>
            </a:pPr>
            <a:r>
              <a:rPr lang="en-US" sz="2400" dirty="0"/>
              <a:t>Write a </a:t>
            </a:r>
            <a:r>
              <a:rPr lang="en-US" sz="2400" dirty="0" err="1"/>
              <a:t>PowerCLI</a:t>
            </a:r>
            <a:r>
              <a:rPr lang="en-US" sz="2400" dirty="0"/>
              <a:t> Script that shows all a VMs extended </a:t>
            </a:r>
            <a:r>
              <a:rPr lang="en-US" sz="2400" dirty="0" err="1"/>
              <a:t>properities</a:t>
            </a:r>
            <a:endParaRPr lang="en-US" sz="2400" dirty="0"/>
          </a:p>
          <a:p>
            <a:pPr marL="635000" lvl="0" indent="-457200" algn="l" rtl="0">
              <a:lnSpc>
                <a:spcPct val="90000"/>
              </a:lnSpc>
              <a:spcBef>
                <a:spcPts val="0"/>
              </a:spcBef>
              <a:spcAft>
                <a:spcPts val="0"/>
              </a:spcAft>
              <a:buClr>
                <a:schemeClr val="bg1"/>
              </a:buClr>
              <a:buSzPct val="100000"/>
              <a:buFont typeface="+mj-lt"/>
              <a:buAutoNum type="arabicPeriod"/>
            </a:pPr>
            <a:r>
              <a:rPr lang="en-US" sz="2400" dirty="0"/>
              <a:t>Write a </a:t>
            </a:r>
            <a:r>
              <a:rPr lang="en-US" sz="2400" dirty="0" err="1"/>
              <a:t>PowerCLI</a:t>
            </a:r>
            <a:r>
              <a:rPr lang="en-US" sz="2400" dirty="0"/>
              <a:t> Example to set a custom field for a VM</a:t>
            </a:r>
          </a:p>
          <a:p>
            <a:pPr marL="635000" lvl="0" indent="-457200" algn="l" rtl="0">
              <a:lnSpc>
                <a:spcPct val="90000"/>
              </a:lnSpc>
              <a:spcBef>
                <a:spcPts val="0"/>
              </a:spcBef>
              <a:spcAft>
                <a:spcPts val="0"/>
              </a:spcAft>
              <a:buClr>
                <a:schemeClr val="bg1"/>
              </a:buClr>
              <a:buSzPct val="100000"/>
              <a:buFont typeface="+mj-lt"/>
              <a:buAutoNum type="arabicPeriod"/>
            </a:pPr>
            <a:r>
              <a:rPr lang="en-US" sz="2400" dirty="0"/>
              <a:t>Write a </a:t>
            </a:r>
            <a:r>
              <a:rPr lang="en-US" sz="2400" dirty="0" err="1"/>
              <a:t>PowerCLI</a:t>
            </a:r>
            <a:r>
              <a:rPr lang="en-US" sz="2400" dirty="0"/>
              <a:t> Script to </a:t>
            </a:r>
            <a:r>
              <a:rPr lang="en-US" sz="2400" dirty="0" err="1"/>
              <a:t>vMotion</a:t>
            </a:r>
            <a:r>
              <a:rPr lang="en-US" sz="2400" dirty="0"/>
              <a:t> from one ESX server to another if CPU first ESX server CPU usage is over 80% and second ESX is below 50%, sleep for 1 hour then check again. </a:t>
            </a:r>
          </a:p>
          <a:p>
            <a:pPr marL="635000" lvl="0" indent="-457200" algn="l" rtl="0">
              <a:lnSpc>
                <a:spcPct val="90000"/>
              </a:lnSpc>
              <a:spcBef>
                <a:spcPts val="0"/>
              </a:spcBef>
              <a:spcAft>
                <a:spcPts val="0"/>
              </a:spcAft>
              <a:buClr>
                <a:schemeClr val="bg1"/>
              </a:buClr>
              <a:buSzPct val="100000"/>
              <a:buFont typeface="+mj-lt"/>
              <a:buAutoNum type="arabicPeriod"/>
            </a:pPr>
            <a:endParaRPr lang="en-US" sz="2400" dirty="0"/>
          </a:p>
          <a:p>
            <a:pPr marL="635000" lvl="0" indent="-457200" algn="l" rtl="0">
              <a:lnSpc>
                <a:spcPct val="90000"/>
              </a:lnSpc>
              <a:spcBef>
                <a:spcPts val="0"/>
              </a:spcBef>
              <a:spcAft>
                <a:spcPts val="0"/>
              </a:spcAft>
              <a:buClr>
                <a:schemeClr val="bg1"/>
              </a:buClr>
              <a:buSzPct val="100000"/>
              <a:buFont typeface="+mj-lt"/>
              <a:buAutoNum type="arabicPeriod"/>
            </a:pPr>
            <a:endParaRPr lang="en-US" sz="2400" dirty="0"/>
          </a:p>
          <a:p>
            <a:pPr marL="177800" lvl="0" indent="0" algn="l" rtl="0">
              <a:lnSpc>
                <a:spcPct val="90000"/>
              </a:lnSpc>
              <a:spcBef>
                <a:spcPts val="0"/>
              </a:spcBef>
              <a:spcAft>
                <a:spcPts val="0"/>
              </a:spcAft>
              <a:buClr>
                <a:schemeClr val="bg1"/>
              </a:buClr>
              <a:buSzPct val="100000"/>
              <a:buNone/>
            </a:pPr>
            <a:r>
              <a:rPr lang="en-US" sz="2400" dirty="0"/>
              <a:t>Bonus:  </a:t>
            </a:r>
            <a:r>
              <a:rPr lang="en-US" sz="2000" dirty="0"/>
              <a:t>Raspberry Pi and </a:t>
            </a:r>
            <a:r>
              <a:rPr lang="en-US" sz="2000" dirty="0" err="1"/>
              <a:t>LiveCopper</a:t>
            </a:r>
            <a:r>
              <a:rPr lang="en-US" sz="2000" dirty="0"/>
              <a:t> </a:t>
            </a:r>
            <a:r>
              <a:rPr lang="en-US" sz="2000" dirty="0" err="1"/>
              <a:t>ModelC</a:t>
            </a:r>
            <a:r>
              <a:rPr lang="en-US" sz="2000" dirty="0"/>
              <a:t> BMP 280 Temperature Sensors</a:t>
            </a:r>
          </a:p>
          <a:p>
            <a:pPr marL="1092200" lvl="1" indent="-457200">
              <a:spcBef>
                <a:spcPts val="0"/>
              </a:spcBef>
              <a:buClr>
                <a:schemeClr val="bg1"/>
              </a:buClr>
              <a:buSzPct val="100000"/>
              <a:buFont typeface="+mj-lt"/>
              <a:buAutoNum type="arabicPeriod"/>
            </a:pPr>
            <a:r>
              <a:rPr lang="en-US" sz="1800" dirty="0"/>
              <a:t>Write a program in python that reads temperature from a BMP280 on a Raspberry Pi</a:t>
            </a:r>
          </a:p>
          <a:p>
            <a:pPr marL="1092200" lvl="1" indent="-457200">
              <a:spcBef>
                <a:spcPts val="0"/>
              </a:spcBef>
              <a:buClr>
                <a:schemeClr val="bg1"/>
              </a:buClr>
              <a:buSzPct val="100000"/>
              <a:buFont typeface="+mj-lt"/>
              <a:buAutoNum type="arabicPeriod"/>
            </a:pPr>
            <a:r>
              <a:rPr lang="en-US" sz="1600" dirty="0"/>
              <a:t>Write a program in C that used the FTDI I2C library to get the temperature from a BMP280 sensor for Windows, the FTDI chip FT232h is being used. </a:t>
            </a:r>
            <a:r>
              <a:rPr lang="en-US" sz="2400" dirty="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609ef531ba_0_0"/>
          <p:cNvSpPr txBox="1">
            <a:spLocks noGrp="1"/>
          </p:cNvSpPr>
          <p:nvPr>
            <p:ph type="title"/>
          </p:nvPr>
        </p:nvSpPr>
        <p:spPr>
          <a:xfrm>
            <a:off x="446315" y="853690"/>
            <a:ext cx="88704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Prompt Contest</a:t>
            </a:r>
            <a:endParaRPr dirty="0"/>
          </a:p>
        </p:txBody>
      </p:sp>
      <p:sp>
        <p:nvSpPr>
          <p:cNvPr id="196" name="Google Shape;196;g2609ef531ba_0_0"/>
          <p:cNvSpPr txBox="1">
            <a:spLocks noGrp="1"/>
          </p:cNvSpPr>
          <p:nvPr>
            <p:ph type="body" idx="1"/>
          </p:nvPr>
        </p:nvSpPr>
        <p:spPr>
          <a:xfrm>
            <a:off x="446314" y="2278564"/>
            <a:ext cx="10556966" cy="4058700"/>
          </a:xfrm>
          <a:prstGeom prst="rect">
            <a:avLst/>
          </a:prstGeom>
          <a:noFill/>
          <a:ln>
            <a:noFill/>
          </a:ln>
        </p:spPr>
        <p:txBody>
          <a:bodyPr spcFirstLastPara="1" wrap="square" lIns="91425" tIns="45700" rIns="91425" bIns="45700" anchor="t" anchorCtr="0">
            <a:normAutofit/>
          </a:bodyPr>
          <a:lstStyle/>
          <a:p>
            <a:pPr marL="177800" lvl="0" indent="0" algn="l" rtl="0">
              <a:lnSpc>
                <a:spcPct val="90000"/>
              </a:lnSpc>
              <a:spcBef>
                <a:spcPts val="0"/>
              </a:spcBef>
              <a:spcAft>
                <a:spcPts val="0"/>
              </a:spcAft>
              <a:buClr>
                <a:schemeClr val="dk1"/>
              </a:buClr>
              <a:buSzPts val="1100"/>
              <a:buNone/>
            </a:pPr>
            <a:r>
              <a:rPr lang="en-US" dirty="0"/>
              <a:t>Submit the most useful prompt to an </a:t>
            </a:r>
            <a:r>
              <a:rPr lang="en-US" dirty="0" err="1"/>
              <a:t>powershell</a:t>
            </a:r>
            <a:r>
              <a:rPr lang="en-US" dirty="0"/>
              <a:t> App:</a:t>
            </a:r>
          </a:p>
          <a:p>
            <a:pPr marL="177800" lvl="0" indent="0" algn="l" rtl="0">
              <a:lnSpc>
                <a:spcPct val="90000"/>
              </a:lnSpc>
              <a:spcBef>
                <a:spcPts val="0"/>
              </a:spcBef>
              <a:spcAft>
                <a:spcPts val="0"/>
              </a:spcAft>
              <a:buClr>
                <a:schemeClr val="dk1"/>
              </a:buClr>
              <a:buSzPts val="1100"/>
              <a:buNone/>
            </a:pPr>
            <a:r>
              <a:rPr lang="en-US" dirty="0"/>
              <a:t> </a:t>
            </a:r>
          </a:p>
          <a:p>
            <a:pPr marL="177800" lvl="0" indent="0" algn="l" rtl="0">
              <a:lnSpc>
                <a:spcPct val="90000"/>
              </a:lnSpc>
              <a:spcBef>
                <a:spcPts val="0"/>
              </a:spcBef>
              <a:spcAft>
                <a:spcPts val="0"/>
              </a:spcAft>
              <a:buClr>
                <a:schemeClr val="dk1"/>
              </a:buClr>
              <a:buSzPts val="1100"/>
              <a:buNone/>
            </a:pPr>
            <a:r>
              <a:rPr lang="en-US" u="sng" dirty="0">
                <a:solidFill>
                  <a:schemeClr val="hlink"/>
                </a:solidFill>
                <a:hlinkClick r:id="rId3"/>
              </a:rPr>
              <a:t>eric.nielsen@Broadcom.com</a:t>
            </a:r>
            <a:r>
              <a:rPr lang="en-US" u="sng" dirty="0">
                <a:solidFill>
                  <a:schemeClr val="hlink"/>
                </a:solidFill>
              </a:rPr>
              <a:t> </a:t>
            </a:r>
          </a:p>
          <a:p>
            <a:pPr marL="177800" lvl="0" indent="0" algn="l" rtl="0">
              <a:lnSpc>
                <a:spcPct val="90000"/>
              </a:lnSpc>
              <a:spcBef>
                <a:spcPts val="0"/>
              </a:spcBef>
              <a:spcAft>
                <a:spcPts val="0"/>
              </a:spcAft>
              <a:buClr>
                <a:schemeClr val="dk1"/>
              </a:buClr>
              <a:buSzPts val="1100"/>
              <a:buNone/>
            </a:pPr>
            <a:endParaRPr lang="en-US" u="sng" dirty="0">
              <a:solidFill>
                <a:schemeClr val="hlink"/>
              </a:solidFill>
            </a:endParaRPr>
          </a:p>
          <a:p>
            <a:pPr marL="177800" lvl="0" indent="0" algn="l" rtl="0">
              <a:lnSpc>
                <a:spcPct val="90000"/>
              </a:lnSpc>
              <a:spcBef>
                <a:spcPts val="0"/>
              </a:spcBef>
              <a:spcAft>
                <a:spcPts val="0"/>
              </a:spcAft>
              <a:buClr>
                <a:schemeClr val="dk1"/>
              </a:buClr>
              <a:buSzPts val="1100"/>
              <a:buNone/>
            </a:pPr>
            <a:r>
              <a:rPr lang="en-US" dirty="0"/>
              <a:t>Be sure to include your first and last name for the wall of fame.</a:t>
            </a:r>
            <a:endParaRPr dirty="0"/>
          </a:p>
        </p:txBody>
      </p:sp>
    </p:spTree>
    <p:extLst>
      <p:ext uri="{BB962C8B-B14F-4D97-AF65-F5344CB8AC3E}">
        <p14:creationId xmlns:p14="http://schemas.microsoft.com/office/powerpoint/2010/main" val="2760059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609ef531ba_0_6"/>
          <p:cNvSpPr txBox="1">
            <a:spLocks noGrp="1"/>
          </p:cNvSpPr>
          <p:nvPr>
            <p:ph type="title"/>
          </p:nvPr>
        </p:nvSpPr>
        <p:spPr>
          <a:xfrm>
            <a:off x="446315" y="853690"/>
            <a:ext cx="88704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Wall of Fame</a:t>
            </a:r>
            <a:endParaRPr dirty="0"/>
          </a:p>
        </p:txBody>
      </p:sp>
      <p:sp>
        <p:nvSpPr>
          <p:cNvPr id="202" name="Google Shape;202;g2609ef531ba_0_6"/>
          <p:cNvSpPr txBox="1">
            <a:spLocks noGrp="1"/>
          </p:cNvSpPr>
          <p:nvPr>
            <p:ph type="body" idx="1"/>
          </p:nvPr>
        </p:nvSpPr>
        <p:spPr>
          <a:xfrm>
            <a:off x="446315" y="2278564"/>
            <a:ext cx="8870400" cy="4058700"/>
          </a:xfrm>
          <a:prstGeom prst="rect">
            <a:avLst/>
          </a:prstGeom>
          <a:noFill/>
          <a:ln>
            <a:noFill/>
          </a:ln>
        </p:spPr>
        <p:txBody>
          <a:bodyPr spcFirstLastPara="1" wrap="square" lIns="91425" tIns="45700" rIns="91425" bIns="45700" anchor="t" anchorCtr="0">
            <a:normAutofit/>
          </a:bodyPr>
          <a:lstStyle/>
          <a:p>
            <a:pPr marL="177800" lvl="0" indent="0" algn="l" rtl="0">
              <a:lnSpc>
                <a:spcPct val="90000"/>
              </a:lnSpc>
              <a:spcBef>
                <a:spcPts val="0"/>
              </a:spcBef>
              <a:spcAft>
                <a:spcPts val="0"/>
              </a:spcAft>
              <a:buClr>
                <a:schemeClr val="dk1"/>
              </a:buClr>
              <a:buSzPts val="1100"/>
              <a:buNone/>
            </a:pPr>
            <a:r>
              <a:rPr lang="en-US" dirty="0"/>
              <a:t>Top Submissions!</a:t>
            </a:r>
            <a:endParaRPr dirty="0"/>
          </a:p>
          <a:p>
            <a:pPr marL="177800" lvl="0" indent="0" algn="l" rtl="0">
              <a:lnSpc>
                <a:spcPct val="90000"/>
              </a:lnSpc>
              <a:spcBef>
                <a:spcPts val="0"/>
              </a:spcBef>
              <a:spcAft>
                <a:spcPts val="0"/>
              </a:spcAft>
              <a:buClr>
                <a:schemeClr val="dk1"/>
              </a:buClr>
              <a:buSzPts val="1100"/>
              <a:buNone/>
            </a:pPr>
            <a:endParaRPr lang="en-US" dirty="0"/>
          </a:p>
          <a:p>
            <a:pPr marL="177800" lvl="0" indent="0" algn="l" rtl="0">
              <a:lnSpc>
                <a:spcPct val="90000"/>
              </a:lnSpc>
              <a:spcBef>
                <a:spcPts val="0"/>
              </a:spcBef>
              <a:spcAft>
                <a:spcPts val="0"/>
              </a:spcAft>
              <a:buClr>
                <a:schemeClr val="dk1"/>
              </a:buClr>
              <a:buSzPts val="11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2"/>
          <p:cNvSpPr txBox="1">
            <a:spLocks noGrp="1"/>
          </p:cNvSpPr>
          <p:nvPr>
            <p:ph type="title"/>
          </p:nvPr>
        </p:nvSpPr>
        <p:spPr>
          <a:xfrm>
            <a:off x="380379" y="1341120"/>
            <a:ext cx="10515600" cy="85463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Summary of this session</a:t>
            </a:r>
            <a:endParaRPr/>
          </a:p>
        </p:txBody>
      </p:sp>
      <p:sp>
        <p:nvSpPr>
          <p:cNvPr id="59" name="Google Shape;59;p2"/>
          <p:cNvSpPr txBox="1">
            <a:spLocks noGrp="1"/>
          </p:cNvSpPr>
          <p:nvPr>
            <p:ph type="body" idx="1"/>
          </p:nvPr>
        </p:nvSpPr>
        <p:spPr>
          <a:xfrm>
            <a:off x="380375" y="2418075"/>
            <a:ext cx="11145600" cy="3819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900"/>
              <a:buChar char="•"/>
            </a:pPr>
            <a:r>
              <a:rPr lang="en-US" sz="3900" dirty="0"/>
              <a:t>Software Languages</a:t>
            </a:r>
          </a:p>
          <a:p>
            <a:pPr marL="228600" lvl="0" indent="-228600" algn="l" rtl="0">
              <a:lnSpc>
                <a:spcPct val="90000"/>
              </a:lnSpc>
              <a:spcBef>
                <a:spcPts val="0"/>
              </a:spcBef>
              <a:spcAft>
                <a:spcPts val="0"/>
              </a:spcAft>
              <a:buSzPts val="2900"/>
              <a:buChar char="•"/>
            </a:pPr>
            <a:r>
              <a:rPr lang="en-US" sz="3900" dirty="0"/>
              <a:t>Understanding User Rolls</a:t>
            </a:r>
          </a:p>
          <a:p>
            <a:pPr marL="228600" lvl="0" indent="-228600" algn="l" rtl="0">
              <a:lnSpc>
                <a:spcPct val="90000"/>
              </a:lnSpc>
              <a:spcBef>
                <a:spcPts val="0"/>
              </a:spcBef>
              <a:spcAft>
                <a:spcPts val="0"/>
              </a:spcAft>
              <a:buSzPts val="2900"/>
              <a:buChar char="•"/>
            </a:pPr>
            <a:r>
              <a:rPr lang="en-US" sz="3900" dirty="0"/>
              <a:t>Exercising ChatGPT as a Software Dev.</a:t>
            </a:r>
            <a:endParaRPr sz="3900" dirty="0"/>
          </a:p>
          <a:p>
            <a:pPr marL="0" lvl="0" indent="0" algn="l" rtl="0">
              <a:lnSpc>
                <a:spcPct val="90000"/>
              </a:lnSpc>
              <a:spcBef>
                <a:spcPts val="0"/>
              </a:spcBef>
              <a:spcAft>
                <a:spcPts val="0"/>
              </a:spcAft>
              <a:buNone/>
            </a:pPr>
            <a:endParaRPr sz="3900" dirty="0"/>
          </a:p>
        </p:txBody>
      </p:sp>
    </p:spTree>
    <p:extLst>
      <p:ext uri="{BB962C8B-B14F-4D97-AF65-F5344CB8AC3E}">
        <p14:creationId xmlns:p14="http://schemas.microsoft.com/office/powerpoint/2010/main" val="307148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DB0A-A2B5-73FD-A3C1-79EACF38D627}"/>
              </a:ext>
            </a:extLst>
          </p:cNvPr>
          <p:cNvSpPr>
            <a:spLocks noGrp="1"/>
          </p:cNvSpPr>
          <p:nvPr>
            <p:ph type="title"/>
          </p:nvPr>
        </p:nvSpPr>
        <p:spPr>
          <a:xfrm>
            <a:off x="196086" y="1239339"/>
            <a:ext cx="10515600" cy="854633"/>
          </a:xfrm>
        </p:spPr>
        <p:txBody>
          <a:bodyPr/>
          <a:lstStyle/>
          <a:p>
            <a:r>
              <a:rPr lang="en-US" dirty="0"/>
              <a:t>The Hardware for this Lab </a:t>
            </a:r>
          </a:p>
        </p:txBody>
      </p:sp>
      <p:sp>
        <p:nvSpPr>
          <p:cNvPr id="3" name="Text Placeholder 2">
            <a:extLst>
              <a:ext uri="{FF2B5EF4-FFF2-40B4-BE49-F238E27FC236}">
                <a16:creationId xmlns:a16="http://schemas.microsoft.com/office/drawing/2014/main" id="{4EC7AB84-A79A-5E98-E99A-2DF2A3DADEF7}"/>
              </a:ext>
            </a:extLst>
          </p:cNvPr>
          <p:cNvSpPr>
            <a:spLocks noGrp="1"/>
          </p:cNvSpPr>
          <p:nvPr>
            <p:ph type="body" idx="1"/>
          </p:nvPr>
        </p:nvSpPr>
        <p:spPr>
          <a:xfrm>
            <a:off x="196086" y="2304666"/>
            <a:ext cx="7168737" cy="3820002"/>
          </a:xfrm>
        </p:spPr>
        <p:txBody>
          <a:bodyPr>
            <a:normAutofit lnSpcReduction="10000"/>
          </a:bodyPr>
          <a:lstStyle/>
          <a:p>
            <a:r>
              <a:rPr lang="en-US" sz="1800" dirty="0"/>
              <a:t>Intel NUC/Clone with Celeron X86 CPU</a:t>
            </a:r>
          </a:p>
          <a:p>
            <a:r>
              <a:rPr lang="en-US" sz="1800" dirty="0"/>
              <a:t>16/32/64 Gig of Memory, No fan, Dual HDMI, </a:t>
            </a:r>
            <a:r>
              <a:rPr lang="en-US" sz="1800" dirty="0" err="1"/>
              <a:t>Wifi</a:t>
            </a:r>
            <a:r>
              <a:rPr lang="en-US" sz="1800" dirty="0"/>
              <a:t> USB Ports</a:t>
            </a:r>
          </a:p>
          <a:p>
            <a:r>
              <a:rPr lang="en-US" sz="1800" dirty="0"/>
              <a:t>Can Run ESX with USB Ethernet Dongle</a:t>
            </a:r>
          </a:p>
          <a:p>
            <a:r>
              <a:rPr lang="en-US" sz="2000" dirty="0"/>
              <a:t>256/500 Gig SSD</a:t>
            </a:r>
          </a:p>
          <a:p>
            <a:r>
              <a:rPr lang="en-US" sz="2000" dirty="0"/>
              <a:t>1080p Display (115.00) ,  Keyboard, Mouse </a:t>
            </a:r>
          </a:p>
          <a:p>
            <a:endParaRPr lang="en-US" sz="2000" dirty="0"/>
          </a:p>
          <a:p>
            <a:r>
              <a:rPr lang="en-US" sz="2000" dirty="0"/>
              <a:t>Why:  &lt;280.00 for a quiet home lab machine </a:t>
            </a:r>
          </a:p>
          <a:p>
            <a:pPr marL="571500" lvl="1" indent="0">
              <a:buNone/>
            </a:pPr>
            <a:r>
              <a:rPr lang="en-US" sz="1600" dirty="0"/>
              <a:t>            Portable, one entire table fits in two backpacks (No shipping)</a:t>
            </a:r>
          </a:p>
          <a:p>
            <a:pPr marL="571500" lvl="1" indent="0">
              <a:buNone/>
            </a:pPr>
            <a:r>
              <a:rPr lang="en-US" sz="1600" dirty="0"/>
              <a:t>            Community setup, no event labor required. </a:t>
            </a:r>
          </a:p>
          <a:p>
            <a:pPr marL="571500" lvl="1" indent="0">
              <a:buNone/>
            </a:pPr>
            <a:r>
              <a:rPr lang="en-US" sz="1600" dirty="0"/>
              <a:t> </a:t>
            </a:r>
          </a:p>
          <a:p>
            <a:pPr marL="571500" lvl="1" indent="0">
              <a:buNone/>
            </a:pPr>
            <a:r>
              <a:rPr lang="en-US" sz="1600" dirty="0"/>
              <a:t>            More versatile than a Raspberry PI 4/5 </a:t>
            </a:r>
          </a:p>
        </p:txBody>
      </p:sp>
      <p:pic>
        <p:nvPicPr>
          <p:cNvPr id="5" name="Picture 4">
            <a:extLst>
              <a:ext uri="{FF2B5EF4-FFF2-40B4-BE49-F238E27FC236}">
                <a16:creationId xmlns:a16="http://schemas.microsoft.com/office/drawing/2014/main" id="{662E2BF5-83D1-8B7A-77C8-69C18712CACF}"/>
              </a:ext>
            </a:extLst>
          </p:cNvPr>
          <p:cNvPicPr>
            <a:picLocks noChangeAspect="1"/>
          </p:cNvPicPr>
          <p:nvPr/>
        </p:nvPicPr>
        <p:blipFill>
          <a:blip r:embed="rId2"/>
          <a:stretch>
            <a:fillRect/>
          </a:stretch>
        </p:blipFill>
        <p:spPr>
          <a:xfrm>
            <a:off x="7210894" y="1525417"/>
            <a:ext cx="4981106" cy="2188406"/>
          </a:xfrm>
          <a:prstGeom prst="rect">
            <a:avLst/>
          </a:prstGeom>
        </p:spPr>
      </p:pic>
      <p:pic>
        <p:nvPicPr>
          <p:cNvPr id="6" name="Picture 5">
            <a:extLst>
              <a:ext uri="{FF2B5EF4-FFF2-40B4-BE49-F238E27FC236}">
                <a16:creationId xmlns:a16="http://schemas.microsoft.com/office/drawing/2014/main" id="{6D881D64-14EC-4BDC-CD40-D9B8A8E34239}"/>
              </a:ext>
            </a:extLst>
          </p:cNvPr>
          <p:cNvPicPr>
            <a:picLocks noChangeAspect="1"/>
          </p:cNvPicPr>
          <p:nvPr/>
        </p:nvPicPr>
        <p:blipFill>
          <a:blip r:embed="rId3"/>
          <a:stretch>
            <a:fillRect/>
          </a:stretch>
        </p:blipFill>
        <p:spPr>
          <a:xfrm>
            <a:off x="7181067" y="4146956"/>
            <a:ext cx="5040760" cy="2188406"/>
          </a:xfrm>
          <a:prstGeom prst="rect">
            <a:avLst/>
          </a:prstGeom>
        </p:spPr>
      </p:pic>
    </p:spTree>
    <p:extLst>
      <p:ext uri="{BB962C8B-B14F-4D97-AF65-F5344CB8AC3E}">
        <p14:creationId xmlns:p14="http://schemas.microsoft.com/office/powerpoint/2010/main" val="5387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2"/>
          <p:cNvSpPr txBox="1">
            <a:spLocks noGrp="1"/>
          </p:cNvSpPr>
          <p:nvPr>
            <p:ph type="title"/>
          </p:nvPr>
        </p:nvSpPr>
        <p:spPr>
          <a:xfrm>
            <a:off x="380379" y="1341120"/>
            <a:ext cx="10515600" cy="85463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Expertise not required</a:t>
            </a:r>
            <a:endParaRPr dirty="0"/>
          </a:p>
        </p:txBody>
      </p:sp>
      <p:sp>
        <p:nvSpPr>
          <p:cNvPr id="3" name="Text Placeholder 2">
            <a:extLst>
              <a:ext uri="{FF2B5EF4-FFF2-40B4-BE49-F238E27FC236}">
                <a16:creationId xmlns:a16="http://schemas.microsoft.com/office/drawing/2014/main" id="{CC135945-9279-32F5-68DE-0DE89EC12E08}"/>
              </a:ext>
            </a:extLst>
          </p:cNvPr>
          <p:cNvSpPr>
            <a:spLocks noGrp="1"/>
          </p:cNvSpPr>
          <p:nvPr>
            <p:ph type="body" idx="1"/>
          </p:nvPr>
        </p:nvSpPr>
        <p:spPr/>
        <p:txBody>
          <a:bodyPr/>
          <a:lstStyle/>
          <a:p>
            <a:r>
              <a:rPr lang="en-US" dirty="0"/>
              <a:t>With ChatGPT anyone can learn to write code with Chat GPT</a:t>
            </a:r>
          </a:p>
          <a:p>
            <a:r>
              <a:rPr lang="en-US" dirty="0"/>
              <a:t>You do not need to be a software engineer – although it helps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5feff872a0_0_104"/>
          <p:cNvSpPr txBox="1">
            <a:spLocks noGrp="1"/>
          </p:cNvSpPr>
          <p:nvPr>
            <p:ph type="title"/>
          </p:nvPr>
        </p:nvSpPr>
        <p:spPr>
          <a:xfrm>
            <a:off x="446315" y="853690"/>
            <a:ext cx="88704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Lets get Started!</a:t>
            </a:r>
            <a:endParaRPr dirty="0"/>
          </a:p>
        </p:txBody>
      </p:sp>
      <p:sp>
        <p:nvSpPr>
          <p:cNvPr id="134" name="Google Shape;134;g25feff872a0_0_104"/>
          <p:cNvSpPr txBox="1">
            <a:spLocks noGrp="1"/>
          </p:cNvSpPr>
          <p:nvPr>
            <p:ph type="body" idx="1"/>
          </p:nvPr>
        </p:nvSpPr>
        <p:spPr>
          <a:xfrm>
            <a:off x="553106" y="2812521"/>
            <a:ext cx="7623098" cy="2460297"/>
          </a:xfrm>
          <a:prstGeom prst="rect">
            <a:avLst/>
          </a:prstGeom>
          <a:noFill/>
          <a:ln>
            <a:noFill/>
          </a:ln>
        </p:spPr>
        <p:txBody>
          <a:bodyPr spcFirstLastPara="1" wrap="square" lIns="91425" tIns="45700" rIns="91425" bIns="45700" anchor="t" anchorCtr="0">
            <a:normAutofit fontScale="92500" lnSpcReduction="10000"/>
          </a:bodyPr>
          <a:lstStyle/>
          <a:p>
            <a:pPr marL="177800" indent="0">
              <a:spcBef>
                <a:spcPts val="0"/>
              </a:spcBef>
              <a:buClr>
                <a:schemeClr val="bg1"/>
              </a:buClr>
              <a:buSzPct val="39285"/>
              <a:buNone/>
            </a:pPr>
            <a:endParaRPr lang="en-US" dirty="0"/>
          </a:p>
          <a:p>
            <a:pPr marL="635000" indent="-457200">
              <a:spcBef>
                <a:spcPts val="0"/>
              </a:spcBef>
              <a:buClr>
                <a:schemeClr val="bg1"/>
              </a:buClr>
              <a:buSzPct val="39285"/>
            </a:pPr>
            <a:r>
              <a:rPr lang="en-US" dirty="0"/>
              <a:t>Login to Existing </a:t>
            </a:r>
            <a:r>
              <a:rPr lang="en-US" dirty="0" err="1"/>
              <a:t>ChatGPT</a:t>
            </a:r>
            <a:r>
              <a:rPr lang="en-US" dirty="0"/>
              <a:t> Account </a:t>
            </a:r>
          </a:p>
          <a:p>
            <a:pPr marL="635000" indent="-457200">
              <a:spcBef>
                <a:spcPts val="0"/>
              </a:spcBef>
              <a:buClr>
                <a:schemeClr val="bg1"/>
              </a:buClr>
              <a:buSzPct val="39285"/>
            </a:pPr>
            <a:endParaRPr lang="en-US" dirty="0"/>
          </a:p>
          <a:p>
            <a:pPr marL="635000" indent="-457200">
              <a:spcBef>
                <a:spcPts val="0"/>
              </a:spcBef>
              <a:buClr>
                <a:schemeClr val="bg1"/>
              </a:buClr>
              <a:buSzPct val="39285"/>
            </a:pPr>
            <a:endParaRPr lang="en-US" dirty="0"/>
          </a:p>
          <a:p>
            <a:pPr marL="635000" indent="-457200">
              <a:spcBef>
                <a:spcPts val="0"/>
              </a:spcBef>
              <a:buClr>
                <a:schemeClr val="bg1"/>
              </a:buClr>
              <a:buSzPct val="39285"/>
            </a:pPr>
            <a:r>
              <a:rPr lang="en-US" dirty="0"/>
              <a:t>If this is your first time using ChatGPT, we recommend that you attend the Introduction to ChatGPT session</a:t>
            </a:r>
          </a:p>
          <a:p>
            <a:pPr marL="228600" lvl="0" indent="-50800" algn="l" rtl="0">
              <a:lnSpc>
                <a:spcPct val="90000"/>
              </a:lnSpc>
              <a:spcBef>
                <a:spcPts val="0"/>
              </a:spcBef>
              <a:spcAft>
                <a:spcPts val="0"/>
              </a:spcAft>
              <a:buClr>
                <a:schemeClr val="dk1"/>
              </a:buClr>
              <a:buSzPct val="39285"/>
              <a:buNone/>
            </a:pPr>
            <a:endParaRPr dirty="0"/>
          </a:p>
        </p:txBody>
      </p:sp>
    </p:spTree>
    <p:extLst>
      <p:ext uri="{BB962C8B-B14F-4D97-AF65-F5344CB8AC3E}">
        <p14:creationId xmlns:p14="http://schemas.microsoft.com/office/powerpoint/2010/main" val="2462813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g25feff872a0_0_29"/>
          <p:cNvSpPr txBox="1">
            <a:spLocks noGrp="1"/>
          </p:cNvSpPr>
          <p:nvPr>
            <p:ph type="title"/>
          </p:nvPr>
        </p:nvSpPr>
        <p:spPr>
          <a:xfrm>
            <a:off x="446315" y="853690"/>
            <a:ext cx="88704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Software Languages</a:t>
            </a:r>
            <a:endParaRPr dirty="0"/>
          </a:p>
        </p:txBody>
      </p:sp>
      <p:sp>
        <p:nvSpPr>
          <p:cNvPr id="79" name="Google Shape;79;g25feff872a0_0_29"/>
          <p:cNvSpPr txBox="1">
            <a:spLocks noGrp="1"/>
          </p:cNvSpPr>
          <p:nvPr>
            <p:ph type="body" idx="1"/>
          </p:nvPr>
        </p:nvSpPr>
        <p:spPr>
          <a:xfrm>
            <a:off x="446315" y="2278564"/>
            <a:ext cx="8870400" cy="4058700"/>
          </a:xfrm>
          <a:prstGeom prst="rect">
            <a:avLst/>
          </a:prstGeom>
          <a:noFill/>
          <a:ln>
            <a:noFill/>
          </a:ln>
        </p:spPr>
        <p:txBody>
          <a:bodyPr spcFirstLastPara="1" wrap="square" lIns="91425" tIns="45700" rIns="91425" bIns="45700" anchor="t" anchorCtr="0">
            <a:normAutofit/>
          </a:bodyPr>
          <a:lstStyle/>
          <a:p>
            <a:pPr marL="177800" lvl="0" indent="0" algn="l" rtl="0">
              <a:lnSpc>
                <a:spcPct val="90000"/>
              </a:lnSpc>
              <a:spcBef>
                <a:spcPts val="0"/>
              </a:spcBef>
              <a:spcAft>
                <a:spcPts val="0"/>
              </a:spcAft>
              <a:buClr>
                <a:schemeClr val="lt1"/>
              </a:buClr>
              <a:buSzPts val="2800"/>
              <a:buNone/>
            </a:pPr>
            <a:r>
              <a:rPr lang="en-US" dirty="0"/>
              <a:t>ChatGPT will write in just about any software language.  </a:t>
            </a:r>
          </a:p>
          <a:p>
            <a:pPr marL="177800" lvl="0" indent="0" algn="l" rtl="0">
              <a:lnSpc>
                <a:spcPct val="90000"/>
              </a:lnSpc>
              <a:spcBef>
                <a:spcPts val="0"/>
              </a:spcBef>
              <a:spcAft>
                <a:spcPts val="0"/>
              </a:spcAft>
              <a:buClr>
                <a:schemeClr val="lt1"/>
              </a:buClr>
              <a:buSzPts val="2800"/>
              <a:buNone/>
            </a:pPr>
            <a:endParaRPr lang="en-US" dirty="0"/>
          </a:p>
          <a:p>
            <a:pPr marL="177800" lvl="0" indent="0" algn="l" rtl="0">
              <a:lnSpc>
                <a:spcPct val="90000"/>
              </a:lnSpc>
              <a:spcBef>
                <a:spcPts val="0"/>
              </a:spcBef>
              <a:spcAft>
                <a:spcPts val="0"/>
              </a:spcAft>
              <a:buClr>
                <a:schemeClr val="lt1"/>
              </a:buClr>
              <a:buSzPts val="2800"/>
              <a:buNone/>
            </a:pPr>
            <a:r>
              <a:rPr lang="en-US" dirty="0"/>
              <a:t>Lets give it a try.  In the prompt write “Using basic write a program that prints "Hello World" onto the screen”</a:t>
            </a:r>
          </a:p>
        </p:txBody>
      </p:sp>
      <p:sp>
        <p:nvSpPr>
          <p:cNvPr id="2" name="Rectangle 1">
            <a:extLst>
              <a:ext uri="{FF2B5EF4-FFF2-40B4-BE49-F238E27FC236}">
                <a16:creationId xmlns:a16="http://schemas.microsoft.com/office/drawing/2014/main" id="{D45AF169-D5CE-CDF6-011E-86E5E59E552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using basic, write a program that prints Hello World on the screen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25feff872a0_0_16"/>
          <p:cNvSpPr txBox="1">
            <a:spLocks noGrp="1"/>
          </p:cNvSpPr>
          <p:nvPr>
            <p:ph type="title"/>
          </p:nvPr>
        </p:nvSpPr>
        <p:spPr>
          <a:xfrm>
            <a:off x="380379" y="1120987"/>
            <a:ext cx="10515600" cy="854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dirty="0"/>
              <a:t>Basic – Hello World</a:t>
            </a:r>
            <a:endParaRPr dirty="0"/>
          </a:p>
        </p:txBody>
      </p:sp>
      <p:sp>
        <p:nvSpPr>
          <p:cNvPr id="85" name="Google Shape;85;g25feff872a0_0_16"/>
          <p:cNvSpPr txBox="1">
            <a:spLocks noGrp="1"/>
          </p:cNvSpPr>
          <p:nvPr>
            <p:ph type="body" idx="1"/>
          </p:nvPr>
        </p:nvSpPr>
        <p:spPr>
          <a:xfrm>
            <a:off x="380379" y="1975687"/>
            <a:ext cx="5613537" cy="4800600"/>
          </a:xfrm>
          <a:prstGeom prst="rect">
            <a:avLst/>
          </a:prstGeom>
          <a:noFill/>
          <a:ln>
            <a:noFill/>
          </a:ln>
        </p:spPr>
        <p:txBody>
          <a:bodyPr spcFirstLastPara="1" wrap="square" lIns="91425" tIns="45700" rIns="91425" bIns="45700" anchor="t" anchorCtr="0">
            <a:normAutofit/>
          </a:bodyPr>
          <a:lstStyle/>
          <a:p>
            <a:pPr marL="13335" lvl="0" indent="0" algn="l" rtl="0">
              <a:lnSpc>
                <a:spcPct val="90000"/>
              </a:lnSpc>
              <a:spcBef>
                <a:spcPts val="0"/>
              </a:spcBef>
              <a:spcAft>
                <a:spcPts val="0"/>
              </a:spcAft>
              <a:buSzPct val="100000"/>
              <a:buNone/>
            </a:pPr>
            <a:endParaRPr lang="en-US" dirty="0"/>
          </a:p>
          <a:p>
            <a:pPr marL="228600" lvl="0" indent="-215265" algn="l" rtl="0">
              <a:lnSpc>
                <a:spcPct val="90000"/>
              </a:lnSpc>
              <a:spcBef>
                <a:spcPts val="0"/>
              </a:spcBef>
              <a:spcAft>
                <a:spcPts val="0"/>
              </a:spcAft>
              <a:buSzPct val="100000"/>
              <a:buChar char="•"/>
            </a:pPr>
            <a:r>
              <a:rPr lang="en-US" sz="2000" dirty="0"/>
              <a:t>Lets take a moment and review the ChatGPT IO</a:t>
            </a:r>
          </a:p>
          <a:p>
            <a:pPr marL="228600" lvl="0" indent="-215265" algn="l" rtl="0">
              <a:lnSpc>
                <a:spcPct val="90000"/>
              </a:lnSpc>
              <a:spcBef>
                <a:spcPts val="0"/>
              </a:spcBef>
              <a:spcAft>
                <a:spcPts val="0"/>
              </a:spcAft>
              <a:buSzPct val="100000"/>
              <a:buChar char="•"/>
            </a:pPr>
            <a:endParaRPr lang="en-US" sz="2000" dirty="0"/>
          </a:p>
          <a:p>
            <a:pPr marL="13335" lvl="0" indent="0" algn="l" rtl="0">
              <a:lnSpc>
                <a:spcPct val="90000"/>
              </a:lnSpc>
              <a:spcBef>
                <a:spcPts val="0"/>
              </a:spcBef>
              <a:spcAft>
                <a:spcPts val="0"/>
              </a:spcAft>
              <a:buSzPct val="100000"/>
              <a:buNone/>
            </a:pPr>
            <a:r>
              <a:rPr lang="en-US" sz="2000" dirty="0"/>
              <a:t>The request to ChatGPT is called the Prompt.</a:t>
            </a:r>
          </a:p>
          <a:p>
            <a:pPr marL="13335" lvl="0" indent="0" algn="l" rtl="0">
              <a:lnSpc>
                <a:spcPct val="90000"/>
              </a:lnSpc>
              <a:spcBef>
                <a:spcPts val="0"/>
              </a:spcBef>
              <a:spcAft>
                <a:spcPts val="0"/>
              </a:spcAft>
              <a:buSzPct val="100000"/>
              <a:buNone/>
            </a:pPr>
            <a:r>
              <a:rPr lang="en-US" sz="2000" dirty="0"/>
              <a:t>  </a:t>
            </a:r>
          </a:p>
          <a:p>
            <a:pPr marL="228600" lvl="0" indent="-215265" algn="l" rtl="0">
              <a:lnSpc>
                <a:spcPct val="90000"/>
              </a:lnSpc>
              <a:spcBef>
                <a:spcPts val="0"/>
              </a:spcBef>
              <a:spcAft>
                <a:spcPts val="0"/>
              </a:spcAft>
              <a:buSzPct val="100000"/>
              <a:buChar char="•"/>
            </a:pPr>
            <a:r>
              <a:rPr lang="en-US" sz="2000" dirty="0"/>
              <a:t>You will get some explanation of what the results will be</a:t>
            </a:r>
          </a:p>
          <a:p>
            <a:pPr marL="228600" lvl="0" indent="-215265" algn="l" rtl="0">
              <a:lnSpc>
                <a:spcPct val="90000"/>
              </a:lnSpc>
              <a:spcBef>
                <a:spcPts val="0"/>
              </a:spcBef>
              <a:spcAft>
                <a:spcPts val="0"/>
              </a:spcAft>
              <a:buSzPct val="100000"/>
              <a:buChar char="•"/>
            </a:pPr>
            <a:r>
              <a:rPr lang="en-US" sz="2000" dirty="0"/>
              <a:t>You will get a Code Block that has a Copy Code button in the upper right Corner that can be used to copy and paste the results</a:t>
            </a:r>
          </a:p>
          <a:p>
            <a:pPr marL="228600" lvl="0" indent="-215265" algn="l" rtl="0">
              <a:lnSpc>
                <a:spcPct val="90000"/>
              </a:lnSpc>
              <a:spcBef>
                <a:spcPts val="0"/>
              </a:spcBef>
              <a:spcAft>
                <a:spcPts val="0"/>
              </a:spcAft>
              <a:buSzPct val="100000"/>
              <a:buChar char="•"/>
            </a:pPr>
            <a:r>
              <a:rPr lang="en-US" sz="2000" dirty="0"/>
              <a:t>You will get an explanation of the above code</a:t>
            </a:r>
          </a:p>
        </p:txBody>
      </p:sp>
      <p:pic>
        <p:nvPicPr>
          <p:cNvPr id="2" name="Picture 1">
            <a:extLst>
              <a:ext uri="{FF2B5EF4-FFF2-40B4-BE49-F238E27FC236}">
                <a16:creationId xmlns:a16="http://schemas.microsoft.com/office/drawing/2014/main" id="{E0AEA0EF-F46D-E130-6791-6E15832CFB9E}"/>
              </a:ext>
            </a:extLst>
          </p:cNvPr>
          <p:cNvPicPr>
            <a:picLocks noChangeAspect="1"/>
          </p:cNvPicPr>
          <p:nvPr/>
        </p:nvPicPr>
        <p:blipFill>
          <a:blip r:embed="rId3"/>
          <a:stretch>
            <a:fillRect/>
          </a:stretch>
        </p:blipFill>
        <p:spPr>
          <a:xfrm>
            <a:off x="5993916" y="1355763"/>
            <a:ext cx="6182616" cy="41464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25feff872a0_0_69"/>
          <p:cNvSpPr txBox="1">
            <a:spLocks noGrp="1"/>
          </p:cNvSpPr>
          <p:nvPr>
            <p:ph type="title"/>
          </p:nvPr>
        </p:nvSpPr>
        <p:spPr>
          <a:xfrm>
            <a:off x="306244" y="1220618"/>
            <a:ext cx="5910258" cy="854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dirty="0"/>
              <a:t>Software Languages</a:t>
            </a:r>
            <a:endParaRPr dirty="0"/>
          </a:p>
        </p:txBody>
      </p:sp>
      <p:sp>
        <p:nvSpPr>
          <p:cNvPr id="91" name="Google Shape;91;g25feff872a0_0_69"/>
          <p:cNvSpPr txBox="1">
            <a:spLocks noGrp="1"/>
          </p:cNvSpPr>
          <p:nvPr>
            <p:ph type="body" idx="1"/>
          </p:nvPr>
        </p:nvSpPr>
        <p:spPr>
          <a:xfrm>
            <a:off x="387055" y="3104259"/>
            <a:ext cx="4772298" cy="192031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r>
              <a:rPr lang="en-US" dirty="0"/>
              <a:t>In the Room, what are the common languages that you write in?</a:t>
            </a:r>
          </a:p>
        </p:txBody>
      </p:sp>
      <p:pic>
        <p:nvPicPr>
          <p:cNvPr id="2" name="Picture 1">
            <a:extLst>
              <a:ext uri="{FF2B5EF4-FFF2-40B4-BE49-F238E27FC236}">
                <a16:creationId xmlns:a16="http://schemas.microsoft.com/office/drawing/2014/main" id="{94D20324-DB5F-FEC2-11F6-561C087F1A63}"/>
              </a:ext>
            </a:extLst>
          </p:cNvPr>
          <p:cNvPicPr>
            <a:picLocks noChangeAspect="1"/>
          </p:cNvPicPr>
          <p:nvPr/>
        </p:nvPicPr>
        <p:blipFill>
          <a:blip r:embed="rId3"/>
          <a:stretch>
            <a:fillRect/>
          </a:stretch>
        </p:blipFill>
        <p:spPr>
          <a:xfrm>
            <a:off x="6216502" y="-140164"/>
            <a:ext cx="4592411" cy="6858000"/>
          </a:xfrm>
          <a:prstGeom prst="rect">
            <a:avLst/>
          </a:prstGeom>
        </p:spPr>
      </p:pic>
    </p:spTree>
  </p:cSld>
  <p:clrMapOvr>
    <a:masterClrMapping/>
  </p:clrMapOvr>
</p:sld>
</file>

<file path=ppt/theme/theme1.xml><?xml version="1.0" encoding="utf-8"?>
<a:theme xmlns:a="http://schemas.openxmlformats.org/drawingml/2006/main" name="VMware Explore - Windmill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ndmill Theme - with diagonal corner i mag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13717</TotalTime>
  <Words>3035</Words>
  <Application>Microsoft Office PowerPoint</Application>
  <PresentationFormat>Widescreen</PresentationFormat>
  <Paragraphs>426</Paragraphs>
  <Slides>29</Slides>
  <Notes>28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Calibri</vt:lpstr>
      <vt:lpstr>Menlo</vt:lpstr>
      <vt:lpstr>Wingdings</vt:lpstr>
      <vt:lpstr>VMware Explore - Windmill Theme</vt:lpstr>
      <vt:lpstr>Windmill Theme - with diagonal corner i mage</vt:lpstr>
      <vt:lpstr>Advanced lab: Using ChatGPT to write Powershell Automation</vt:lpstr>
      <vt:lpstr>@ericnipro</vt:lpstr>
      <vt:lpstr>Summary of this session</vt:lpstr>
      <vt:lpstr>The Hardware for this Lab </vt:lpstr>
      <vt:lpstr>Expertise not required</vt:lpstr>
      <vt:lpstr>Lets get Started!</vt:lpstr>
      <vt:lpstr>Software Languages</vt:lpstr>
      <vt:lpstr>Basic – Hello World</vt:lpstr>
      <vt:lpstr>Software Languages</vt:lpstr>
      <vt:lpstr>Lab #1</vt:lpstr>
      <vt:lpstr>User Rolls and Modifications</vt:lpstr>
      <vt:lpstr>Lab #2.  </vt:lpstr>
      <vt:lpstr>ChatGPT – PowerCLi Intro </vt:lpstr>
      <vt:lpstr>Lab #3.  </vt:lpstr>
      <vt:lpstr>ChatGPT – PowerCLi Intro </vt:lpstr>
      <vt:lpstr>Simple PowerCLI Results </vt:lpstr>
      <vt:lpstr>Lab #3.  </vt:lpstr>
      <vt:lpstr>ChatGPT – PowerCLi Intro </vt:lpstr>
      <vt:lpstr>ChatGPT – PowerCLi Intro </vt:lpstr>
      <vt:lpstr>ChatGPT – PowerCLi Intro </vt:lpstr>
      <vt:lpstr>ChatGPT – PowerCLi Intro </vt:lpstr>
      <vt:lpstr>Lab #4.  </vt:lpstr>
      <vt:lpstr>ChatGPT – PowerCLi Intro </vt:lpstr>
      <vt:lpstr>Lab #5.  </vt:lpstr>
      <vt:lpstr>ChatGPT – Multi Language</vt:lpstr>
      <vt:lpstr>ChatGPT – Multi Language</vt:lpstr>
      <vt:lpstr>Example Ideas for Self Paced Fun</vt:lpstr>
      <vt:lpstr>Prompt Contest</vt:lpstr>
      <vt:lpstr>Wall of Fame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Harnessing ChatGPT via API Interface.</dc:title>
  <dc:creator>Lindy Groening</dc:creator>
  <cp:lastModifiedBy>Eric</cp:lastModifiedBy>
  <cp:revision>23</cp:revision>
  <dcterms:created xsi:type="dcterms:W3CDTF">2019-07-24T22:28:29Z</dcterms:created>
  <dcterms:modified xsi:type="dcterms:W3CDTF">2024-08-21T20:03:22Z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0x0101009DD44F93130EEE4086F57587BD07074C</vt:lpwstr>
  </property>
  <property fmtid="{D5CDD505-2E9C-101B-9397-08002B2CF9AE}" pid="3" name="MediaServiceImageTags">
    <vt:lpwstr/>
  </property>
</Properties>
</file>